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17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 prnWhat="handouts3" clrMode="gray" frameSlides="1"/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311" autoAdjust="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C7C31C-9281-FA46-90A6-A79375DD9BEE}" type="datetimeFigureOut">
              <a:rPr lang="en-US" smtClean="0"/>
              <a:t>1/8/13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C2616-6FF2-E749-A37F-66D1718F92F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9E9F82-9307-9F45-8E0D-589A43659A4D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2EB7A-0924-1D4D-88A6-9A0759DC6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02EB7A-0924-1D4D-88A6-9A0759DC67C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E5-B8E2-AB4F-933D-8D06FDF682F0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4901-34FB-7241-BBED-F5F7E80F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E5-B8E2-AB4F-933D-8D06FDF682F0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4901-34FB-7241-BBED-F5F7E80F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E5-B8E2-AB4F-933D-8D06FDF682F0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4901-34FB-7241-BBED-F5F7E80F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E5-B8E2-AB4F-933D-8D06FDF682F0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4901-34FB-7241-BBED-F5F7E80F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E5-B8E2-AB4F-933D-8D06FDF682F0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4901-34FB-7241-BBED-F5F7E80F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E5-B8E2-AB4F-933D-8D06FDF682F0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4901-34FB-7241-BBED-F5F7E80F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E5-B8E2-AB4F-933D-8D06FDF682F0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4901-34FB-7241-BBED-F5F7E80F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E5-B8E2-AB4F-933D-8D06FDF682F0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4901-34FB-7241-BBED-F5F7E80F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E5-B8E2-AB4F-933D-8D06FDF682F0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4901-34FB-7241-BBED-F5F7E80F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E5-B8E2-AB4F-933D-8D06FDF682F0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4901-34FB-7241-BBED-F5F7E80F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491E5-B8E2-AB4F-933D-8D06FDF682F0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C4901-34FB-7241-BBED-F5F7E80F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491E5-B8E2-AB4F-933D-8D06FDF682F0}" type="datetimeFigureOut">
              <a:rPr lang="en-US" smtClean="0"/>
              <a:pPr/>
              <a:t>1/8/13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C4901-34FB-7241-BBED-F5F7E80F38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84830"/>
            <a:ext cx="7772400" cy="1470025"/>
          </a:xfrm>
        </p:spPr>
        <p:txBody>
          <a:bodyPr/>
          <a:lstStyle/>
          <a:p>
            <a:r>
              <a:rPr lang="en-US" dirty="0" smtClean="0"/>
              <a:t>Hopkinton Farmers Market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66174" y="2112872"/>
            <a:ext cx="4552275" cy="2649627"/>
          </a:xfrm>
        </p:spPr>
        <p:txBody>
          <a:bodyPr>
            <a:normAutofit/>
          </a:bodyPr>
          <a:lstStyle/>
          <a:p>
            <a:r>
              <a:rPr lang="en-US" dirty="0" smtClean="0"/>
              <a:t>Creating a revitalized farmers market and new venue through enhanced community involvement</a:t>
            </a:r>
          </a:p>
        </p:txBody>
      </p:sp>
      <p:pic>
        <p:nvPicPr>
          <p:cNvPr id="4" name="Picture 3" descr="IMG_145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64" y="2112872"/>
            <a:ext cx="2548191" cy="34116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71412" y="6324048"/>
            <a:ext cx="3872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January 8, 2013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b="1" dirty="0" smtClean="0"/>
              <a:t>Marketing</a:t>
            </a:r>
            <a:r>
              <a:rPr lang="en-US" sz="3200" dirty="0" smtClean="0"/>
              <a:t> </a:t>
            </a:r>
            <a:r>
              <a:rPr lang="en-US" sz="3200" b="1" dirty="0" smtClean="0"/>
              <a:t>Committee</a:t>
            </a:r>
            <a:endParaRPr lang="en-US" sz="24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8-10 volunteers</a:t>
            </a:r>
          </a:p>
          <a:p>
            <a:r>
              <a:rPr lang="en-US" dirty="0" smtClean="0"/>
              <a:t>Logo and website creation</a:t>
            </a:r>
          </a:p>
          <a:p>
            <a:r>
              <a:rPr lang="en-US" dirty="0" smtClean="0"/>
              <a:t>Marketing plan and implementation</a:t>
            </a:r>
          </a:p>
          <a:p>
            <a:pPr lvl="1"/>
            <a:r>
              <a:rPr lang="en-US" dirty="0" smtClean="0"/>
              <a:t>Social media</a:t>
            </a:r>
          </a:p>
          <a:p>
            <a:pPr lvl="1"/>
            <a:r>
              <a:rPr lang="en-US" dirty="0" smtClean="0"/>
              <a:t>Advertising</a:t>
            </a:r>
          </a:p>
          <a:p>
            <a:pPr lvl="1"/>
            <a:r>
              <a:rPr lang="en-US" dirty="0" smtClean="0"/>
              <a:t>Vendor promotion</a:t>
            </a:r>
          </a:p>
          <a:p>
            <a:pPr lvl="1"/>
            <a:r>
              <a:rPr lang="en-US" dirty="0" smtClean="0"/>
              <a:t>Promotional collateral and signs</a:t>
            </a:r>
          </a:p>
          <a:p>
            <a:pPr lvl="1"/>
            <a:r>
              <a:rPr lang="en-US" dirty="0" smtClean="0"/>
              <a:t>Market day promotional programs</a:t>
            </a:r>
          </a:p>
          <a:p>
            <a:pPr lvl="1"/>
            <a:r>
              <a:rPr lang="en-US" dirty="0" smtClean="0"/>
              <a:t>Blog and postings to sites</a:t>
            </a:r>
          </a:p>
          <a:p>
            <a:pPr lvl="1"/>
            <a:r>
              <a:rPr lang="en-US" dirty="0" smtClean="0"/>
              <a:t>Collaborate with other committees, vendors, community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Picture 3" descr="market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5502" y="274638"/>
            <a:ext cx="2441298" cy="2065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Fundraising 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2-4 Volunteers</a:t>
            </a:r>
          </a:p>
          <a:p>
            <a:r>
              <a:rPr lang="en-US" dirty="0" smtClean="0"/>
              <a:t>Formulate Fundraising program for market</a:t>
            </a:r>
          </a:p>
          <a:p>
            <a:pPr lvl="1"/>
            <a:r>
              <a:rPr lang="en-US" dirty="0" smtClean="0"/>
              <a:t>Major Sponsors </a:t>
            </a:r>
          </a:p>
          <a:p>
            <a:pPr lvl="1"/>
            <a:r>
              <a:rPr lang="en-US" dirty="0" smtClean="0"/>
              <a:t>Seed Sponsors</a:t>
            </a:r>
          </a:p>
          <a:p>
            <a:r>
              <a:rPr lang="en-US" dirty="0" smtClean="0"/>
              <a:t>Grant applications</a:t>
            </a:r>
          </a:p>
          <a:p>
            <a:r>
              <a:rPr lang="en-US" dirty="0" smtClean="0"/>
              <a:t>Collaborate with other committees</a:t>
            </a:r>
          </a:p>
          <a:p>
            <a:r>
              <a:rPr lang="en-US" dirty="0" smtClean="0"/>
              <a:t>Outreach to community organizations and businesses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fundrais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1333500" cy="1653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Logistics </a:t>
            </a:r>
            <a:r>
              <a:rPr lang="en-US" dirty="0" smtClean="0"/>
              <a:t>Committee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4-6 volunteers</a:t>
            </a:r>
          </a:p>
          <a:p>
            <a:r>
              <a:rPr lang="en-US" dirty="0" smtClean="0"/>
              <a:t>Maps out</a:t>
            </a:r>
            <a:r>
              <a:rPr lang="en-US" dirty="0" smtClean="0"/>
              <a:t> locations for vendor tents</a:t>
            </a:r>
          </a:p>
          <a:p>
            <a:r>
              <a:rPr lang="en-US" dirty="0" smtClean="0"/>
              <a:t>Plans for parking of vendor trucks</a:t>
            </a:r>
          </a:p>
          <a:p>
            <a:pPr lvl="1"/>
            <a:r>
              <a:rPr lang="en-US" dirty="0" smtClean="0"/>
              <a:t>Electricity </a:t>
            </a:r>
            <a:r>
              <a:rPr lang="en-US" dirty="0" smtClean="0"/>
              <a:t>needs </a:t>
            </a:r>
          </a:p>
          <a:p>
            <a:r>
              <a:rPr lang="en-US" dirty="0" smtClean="0"/>
              <a:t>Coordinates market day volunteers: set up and break down of vendors</a:t>
            </a:r>
          </a:p>
          <a:p>
            <a:r>
              <a:rPr lang="en-US" dirty="0" smtClean="0"/>
              <a:t>Acquires pop up tents for market and coordinates storage location : 4</a:t>
            </a:r>
          </a:p>
          <a:p>
            <a:pPr lvl="1"/>
            <a:r>
              <a:rPr lang="en-US" dirty="0" smtClean="0"/>
              <a:t>Market welcome tent</a:t>
            </a:r>
          </a:p>
          <a:p>
            <a:pPr lvl="1"/>
            <a:r>
              <a:rPr lang="en-US" dirty="0" smtClean="0"/>
              <a:t>Non-profit/local org tent</a:t>
            </a:r>
          </a:p>
          <a:p>
            <a:pPr lvl="1"/>
            <a:r>
              <a:rPr lang="en-US" dirty="0" smtClean="0"/>
              <a:t>Children’s activity tent</a:t>
            </a:r>
          </a:p>
          <a:p>
            <a:pPr lvl="1"/>
            <a:r>
              <a:rPr lang="en-US" dirty="0" smtClean="0"/>
              <a:t>Music tent</a:t>
            </a:r>
          </a:p>
          <a:p>
            <a:r>
              <a:rPr lang="en-US" dirty="0" smtClean="0"/>
              <a:t>Manages needed hand washing station</a:t>
            </a:r>
          </a:p>
          <a:p>
            <a:r>
              <a:rPr lang="en-US" dirty="0" smtClean="0"/>
              <a:t>Liaison with Parks and Recreation Committee</a:t>
            </a:r>
          </a:p>
          <a:p>
            <a:r>
              <a:rPr lang="en-US" dirty="0" smtClean="0"/>
              <a:t>Coordinates with vendor committees and market managers</a:t>
            </a:r>
          </a:p>
          <a:p>
            <a:r>
              <a:rPr lang="en-US" dirty="0" smtClean="0"/>
              <a:t>Coordinate high school volunteers </a:t>
            </a:r>
          </a:p>
          <a:p>
            <a:r>
              <a:rPr lang="en-US" dirty="0" smtClean="0"/>
              <a:t>Responsible for volunteer schedule and sign in </a:t>
            </a:r>
            <a:r>
              <a:rPr lang="en-US" dirty="0" smtClean="0"/>
              <a:t>sheets</a:t>
            </a:r>
          </a:p>
          <a:p>
            <a:r>
              <a:rPr lang="en-US" dirty="0" smtClean="0"/>
              <a:t>Portable Toilets</a:t>
            </a:r>
            <a:endParaRPr lang="en-US" dirty="0"/>
          </a:p>
        </p:txBody>
      </p:sp>
      <p:pic>
        <p:nvPicPr>
          <p:cNvPr id="5" name="Picture 4" descr="Market street vi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1784" y="274638"/>
            <a:ext cx="2885016" cy="21637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Events Committee</a:t>
            </a:r>
            <a:br>
              <a:rPr lang="en-US" dirty="0" smtClean="0"/>
            </a:br>
            <a:r>
              <a:rPr lang="en-US" dirty="0" smtClean="0"/>
              <a:t>  </a:t>
            </a:r>
            <a:r>
              <a:rPr lang="en-US" sz="2800" dirty="0" smtClean="0"/>
              <a:t>weekly </a:t>
            </a:r>
            <a:r>
              <a:rPr lang="en-US" sz="2800" dirty="0" smtClean="0"/>
              <a:t>on market days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Music entertainment</a:t>
            </a:r>
          </a:p>
          <a:p>
            <a:r>
              <a:rPr lang="en-US" dirty="0" smtClean="0"/>
              <a:t>Special market day promotions</a:t>
            </a:r>
          </a:p>
          <a:p>
            <a:pPr lvl="1"/>
            <a:r>
              <a:rPr lang="en-US" dirty="0" smtClean="0"/>
              <a:t>Hula hoop day</a:t>
            </a:r>
          </a:p>
          <a:p>
            <a:pPr lvl="1"/>
            <a:r>
              <a:rPr lang="en-US" dirty="0" smtClean="0"/>
              <a:t>Heirloom tomato tasting day</a:t>
            </a:r>
          </a:p>
          <a:p>
            <a:r>
              <a:rPr lang="en-US" dirty="0" smtClean="0"/>
              <a:t>Coordinate with Marketing and Logistics</a:t>
            </a:r>
          </a:p>
          <a:p>
            <a:r>
              <a:rPr lang="en-US" dirty="0" smtClean="0"/>
              <a:t>Partnering with community events: Sunday concerts in the park</a:t>
            </a:r>
          </a:p>
          <a:p>
            <a:r>
              <a:rPr lang="en-US" dirty="0" smtClean="0"/>
              <a:t>Resident Appreciation on the common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IMG_165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8533" y="274638"/>
            <a:ext cx="2456823" cy="3289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Children’s </a:t>
            </a:r>
            <a:r>
              <a:rPr lang="en-US" b="1" dirty="0" smtClean="0"/>
              <a:t>Activity Committee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556" dirty="0" smtClean="0"/>
              <a:t>weekly </a:t>
            </a:r>
            <a:r>
              <a:rPr lang="en-US" sz="3556" dirty="0" smtClean="0"/>
              <a:t>on market days</a:t>
            </a:r>
            <a:endParaRPr lang="en-US" sz="355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Special children’s tent </a:t>
            </a:r>
          </a:p>
          <a:p>
            <a:r>
              <a:rPr lang="en-US" dirty="0" smtClean="0"/>
              <a:t>Food, health, nature derived activities during market days for ages children</a:t>
            </a:r>
          </a:p>
          <a:p>
            <a:pPr lvl="1"/>
            <a:r>
              <a:rPr lang="en-US" dirty="0" smtClean="0"/>
              <a:t>Scavenger hunts</a:t>
            </a:r>
          </a:p>
          <a:p>
            <a:pPr lvl="1"/>
            <a:r>
              <a:rPr lang="en-US" dirty="0" smtClean="0"/>
              <a:t>Make bird feeders</a:t>
            </a:r>
          </a:p>
          <a:p>
            <a:pPr lvl="1"/>
            <a:r>
              <a:rPr lang="en-US" dirty="0" smtClean="0"/>
              <a:t>Vegetable ink pads</a:t>
            </a:r>
          </a:p>
          <a:p>
            <a:pPr lvl="1"/>
            <a:r>
              <a:rPr lang="en-US" dirty="0" smtClean="0"/>
              <a:t>Pumpkin painting</a:t>
            </a:r>
          </a:p>
          <a:p>
            <a:r>
              <a:rPr lang="en-US" dirty="0" smtClean="0"/>
              <a:t>Coordinate with marketing,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</a:t>
            </a:r>
            <a:r>
              <a:rPr lang="en-US" dirty="0" smtClean="0"/>
              <a:t>events </a:t>
            </a:r>
            <a:r>
              <a:rPr lang="en-US" dirty="0" smtClean="0"/>
              <a:t>and logistics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hands_ar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9700" y="3255963"/>
            <a:ext cx="2374900" cy="3281112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000" dirty="0" smtClean="0"/>
              <a:t>Administration Committee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2 volunteers</a:t>
            </a:r>
          </a:p>
          <a:p>
            <a:r>
              <a:rPr lang="en-US" dirty="0" smtClean="0"/>
              <a:t>Help prepare documentation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/>
              <a:t>for </a:t>
            </a:r>
            <a:r>
              <a:rPr lang="en-US" dirty="0" smtClean="0"/>
              <a:t>rules and bylaws.</a:t>
            </a:r>
          </a:p>
          <a:p>
            <a:r>
              <a:rPr lang="en-US" dirty="0" smtClean="0"/>
              <a:t>SNAP Application and procedures for market</a:t>
            </a:r>
          </a:p>
          <a:p>
            <a:r>
              <a:rPr lang="en-US" dirty="0" smtClean="0"/>
              <a:t>Coordinate with all committees</a:t>
            </a:r>
          </a:p>
          <a:p>
            <a:r>
              <a:rPr lang="en-US" dirty="0" smtClean="0"/>
              <a:t>Insurance coverage for market, procure copies from vendors</a:t>
            </a:r>
          </a:p>
          <a:p>
            <a:r>
              <a:rPr lang="en-US" dirty="0" smtClean="0"/>
              <a:t>Liaison between food processors and Health inspector/</a:t>
            </a:r>
            <a:r>
              <a:rPr lang="en-US" dirty="0" smtClean="0"/>
              <a:t>permits</a:t>
            </a:r>
          </a:p>
          <a:p>
            <a:r>
              <a:rPr lang="en-US" dirty="0" smtClean="0"/>
              <a:t>Applications for Mass Fed of Farmers Market and Farmers Market Coalition</a:t>
            </a:r>
          </a:p>
          <a:p>
            <a:endParaRPr lang="en-US" dirty="0"/>
          </a:p>
        </p:txBody>
      </p:sp>
      <p:pic>
        <p:nvPicPr>
          <p:cNvPr id="4" name="Picture 3" descr="clip boar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00" y="0"/>
            <a:ext cx="2794000" cy="27178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Volunteer for Committees	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Sign up where you have interest or skill set</a:t>
            </a:r>
          </a:p>
          <a:p>
            <a:r>
              <a:rPr lang="en-US" dirty="0" smtClean="0"/>
              <a:t>Assign a secretary to each committee for notes and action item documentation</a:t>
            </a:r>
          </a:p>
          <a:p>
            <a:r>
              <a:rPr lang="en-US" dirty="0" smtClean="0"/>
              <a:t>Assign a leader for the committee</a:t>
            </a:r>
          </a:p>
          <a:p>
            <a:r>
              <a:rPr lang="en-US" dirty="0" smtClean="0"/>
              <a:t>Set up plan and schedule individual meetings and job assignments</a:t>
            </a:r>
            <a:endParaRPr lang="en-US" dirty="0"/>
          </a:p>
        </p:txBody>
      </p:sp>
      <p:pic>
        <p:nvPicPr>
          <p:cNvPr id="5" name="Picture 4" descr="Volunteer_clip_art.gif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0" y="4763116"/>
            <a:ext cx="2676628" cy="13630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</a:t>
            </a:r>
            <a:r>
              <a:rPr lang="en-US" dirty="0" smtClean="0"/>
              <a:t>Priorities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Most growers are ordering seeds and starting seedlings in January and </a:t>
            </a:r>
            <a:r>
              <a:rPr lang="en-US" dirty="0" smtClean="0"/>
              <a:t>February, finalizing production plans for 2013 season: need </a:t>
            </a:r>
            <a:r>
              <a:rPr lang="en-US" dirty="0" smtClean="0"/>
              <a:t>to book</a:t>
            </a:r>
            <a:r>
              <a:rPr lang="en-US" dirty="0" smtClean="0"/>
              <a:t> now</a:t>
            </a:r>
          </a:p>
          <a:p>
            <a:r>
              <a:rPr lang="en-US" dirty="0" smtClean="0"/>
              <a:t>Many vendors are booking their markets for 2013 and will need to schedule now</a:t>
            </a:r>
            <a:endParaRPr lang="en-US" dirty="0" smtClean="0"/>
          </a:p>
          <a:p>
            <a:r>
              <a:rPr lang="en-US" dirty="0" smtClean="0"/>
              <a:t>Market season usually lasts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/>
              <a:t>about </a:t>
            </a:r>
            <a:r>
              <a:rPr lang="en-US" dirty="0" smtClean="0"/>
              <a:t>20 weeks from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    </a:t>
            </a:r>
            <a:r>
              <a:rPr lang="en-US" dirty="0" smtClean="0"/>
              <a:t>mid </a:t>
            </a:r>
            <a:r>
              <a:rPr lang="en-US" dirty="0" smtClean="0"/>
              <a:t>June</a:t>
            </a:r>
            <a:r>
              <a:rPr lang="en-US" dirty="0" smtClean="0"/>
              <a:t> to </a:t>
            </a:r>
            <a:r>
              <a:rPr lang="en-US" dirty="0" smtClean="0"/>
              <a:t>mid October</a:t>
            </a:r>
          </a:p>
          <a:p>
            <a:endParaRPr lang="en-US" dirty="0"/>
          </a:p>
        </p:txBody>
      </p:sp>
      <p:pic>
        <p:nvPicPr>
          <p:cNvPr id="4" name="Picture 3" descr="Multitasker oc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700" y="4438650"/>
            <a:ext cx="2159000" cy="19939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Parks and Recreation Proposal for Approval of Common on January 28</a:t>
            </a:r>
          </a:p>
          <a:p>
            <a:r>
              <a:rPr lang="en-US" dirty="0" smtClean="0"/>
              <a:t>Farmers Market Volunteer Meeting February (</a:t>
            </a:r>
            <a:r>
              <a:rPr lang="en-US" dirty="0" err="1" smtClean="0"/>
              <a:t>tbd</a:t>
            </a:r>
            <a:r>
              <a:rPr lang="en-US" dirty="0" smtClean="0"/>
              <a:t>) </a:t>
            </a:r>
          </a:p>
          <a:p>
            <a:pPr lvl="1"/>
            <a:r>
              <a:rPr lang="en-US" dirty="0" smtClean="0"/>
              <a:t>Committees report on progress</a:t>
            </a:r>
          </a:p>
          <a:p>
            <a:r>
              <a:rPr lang="en-US" dirty="0" smtClean="0"/>
              <a:t>Market Managers sign up for training and workshops January 26 and February 27</a:t>
            </a:r>
          </a:p>
          <a:p>
            <a:r>
              <a:rPr lang="en-US" dirty="0" smtClean="0"/>
              <a:t>Recruit your friends and family: spending time at the market doubles for quality time together</a:t>
            </a:r>
            <a:endParaRPr lang="en-US" dirty="0"/>
          </a:p>
        </p:txBody>
      </p:sp>
      <p:pic>
        <p:nvPicPr>
          <p:cNvPr id="4" name="Picture 3" descr="market shop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345" y="182562"/>
            <a:ext cx="1048719" cy="1417638"/>
          </a:xfrm>
          <a:prstGeom prst="rect">
            <a:avLst/>
          </a:prstGeom>
        </p:spPr>
      </p:pic>
      <p:pic>
        <p:nvPicPr>
          <p:cNvPr id="5" name="Picture 4" descr="LadyLettuc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82562"/>
            <a:ext cx="990600" cy="14859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Volunteer Kick Off Meeting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Survey summary and group feedback</a:t>
            </a:r>
          </a:p>
          <a:p>
            <a:r>
              <a:rPr lang="en-US" dirty="0" smtClean="0"/>
              <a:t>Revitalization Goals</a:t>
            </a:r>
          </a:p>
          <a:p>
            <a:r>
              <a:rPr lang="en-US" dirty="0" smtClean="0"/>
              <a:t>Farmers Market Committees and Functions</a:t>
            </a:r>
          </a:p>
          <a:p>
            <a:r>
              <a:rPr lang="en-US" dirty="0" smtClean="0"/>
              <a:t>Break out and brainstorming</a:t>
            </a:r>
          </a:p>
          <a:p>
            <a:r>
              <a:rPr lang="en-US" dirty="0" smtClean="0"/>
              <a:t>Next Steps and meetings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IMG_443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2883" y="4541000"/>
            <a:ext cx="2143917" cy="2160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708" y="1715318"/>
            <a:ext cx="8229600" cy="4525963"/>
          </a:xfrm>
        </p:spPr>
        <p:txBody>
          <a:bodyPr wrap="square">
            <a:normAutofit lnSpcReduction="10000"/>
          </a:bodyPr>
          <a:lstStyle/>
          <a:p>
            <a:pPr>
              <a:buNone/>
            </a:pPr>
            <a:r>
              <a:rPr lang="en-US" sz="2400" dirty="0" smtClean="0"/>
              <a:t>The Hopkinton Farmers </a:t>
            </a:r>
            <a:r>
              <a:rPr lang="en-US" sz="2400" dirty="0" smtClean="0"/>
              <a:t>Market</a:t>
            </a:r>
          </a:p>
          <a:p>
            <a:pPr>
              <a:buNone/>
            </a:pPr>
            <a:r>
              <a:rPr lang="en-US" sz="2400" dirty="0" smtClean="0"/>
              <a:t>was </a:t>
            </a:r>
            <a:r>
              <a:rPr lang="en-US" sz="2400" dirty="0" smtClean="0"/>
              <a:t>established in 2005 by Weston Nurseries. 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Thru </a:t>
            </a:r>
            <a:r>
              <a:rPr lang="en-US" sz="2400" dirty="0" smtClean="0"/>
              <a:t>8 </a:t>
            </a:r>
            <a:r>
              <a:rPr lang="en-US" sz="2400" dirty="0" smtClean="0"/>
              <a:t>seasons the </a:t>
            </a:r>
            <a:r>
              <a:rPr lang="en-US" sz="2400" dirty="0" smtClean="0"/>
              <a:t>market has operated as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an independent entity </a:t>
            </a:r>
            <a:r>
              <a:rPr lang="en-US" sz="2400" dirty="0" smtClean="0"/>
              <a:t>with one market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manager </a:t>
            </a:r>
            <a:r>
              <a:rPr lang="en-US" sz="2400" dirty="0" smtClean="0"/>
              <a:t>responsible for operation. 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A </a:t>
            </a:r>
            <a:r>
              <a:rPr lang="en-US" sz="2400" dirty="0" smtClean="0"/>
              <a:t>wide variety of vendors have been interested in participating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each </a:t>
            </a:r>
            <a:r>
              <a:rPr lang="en-US" sz="2400" dirty="0" smtClean="0"/>
              <a:t>year but due to the consistently low attendance of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shoppers </a:t>
            </a:r>
            <a:r>
              <a:rPr lang="en-US" sz="2400" dirty="0" smtClean="0"/>
              <a:t>the market has been unable to sustain attending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farmers </a:t>
            </a:r>
            <a:r>
              <a:rPr lang="en-US" sz="2400" dirty="0" smtClean="0"/>
              <a:t>and vendors from season to season.  Fewer and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inconsistent </a:t>
            </a:r>
            <a:r>
              <a:rPr lang="en-US" sz="2400" dirty="0" smtClean="0"/>
              <a:t>vendor participation has caused a decline in</a:t>
            </a:r>
            <a:r>
              <a:rPr lang="en-US" sz="2400" dirty="0" smtClean="0"/>
              <a:t> </a:t>
            </a:r>
          </a:p>
          <a:p>
            <a:pPr>
              <a:buNone/>
            </a:pPr>
            <a:r>
              <a:rPr lang="en-US" sz="2400" dirty="0" smtClean="0"/>
              <a:t>attendance</a:t>
            </a:r>
            <a:r>
              <a:rPr lang="en-US" sz="2400" dirty="0" smtClean="0"/>
              <a:t>.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pic>
        <p:nvPicPr>
          <p:cNvPr id="5" name="Picture 4" descr="Hop Farmers Mk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1400" y="274638"/>
            <a:ext cx="2565400" cy="3479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3200" dirty="0" smtClean="0"/>
              <a:t>Survey to understand residents’ views</a:t>
            </a:r>
            <a:br>
              <a:rPr lang="en-US" sz="3200" dirty="0" smtClean="0"/>
            </a:br>
            <a:r>
              <a:rPr lang="en-US" sz="3200" dirty="0" smtClean="0"/>
              <a:t>170 responded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50974"/>
            <a:ext cx="8229600" cy="5031712"/>
          </a:xfrm>
        </p:spPr>
        <p:txBody>
          <a:bodyPr>
            <a:noAutofit/>
          </a:bodyPr>
          <a:lstStyle/>
          <a:p>
            <a:r>
              <a:rPr lang="en-US" sz="2000" dirty="0" smtClean="0"/>
              <a:t>66% attend farmers markets weekly or monthly but only 42% of those attend the Hopkinton market 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Why more people don’t attend Hopkinton’s market?</a:t>
            </a:r>
          </a:p>
          <a:p>
            <a:pPr lvl="1"/>
            <a:r>
              <a:rPr lang="en-US" sz="2000" dirty="0" smtClean="0"/>
              <a:t>Limited vendors  &amp; products                                    63%</a:t>
            </a:r>
          </a:p>
          <a:p>
            <a:pPr lvl="1"/>
            <a:r>
              <a:rPr lang="en-US" sz="2000" dirty="0" smtClean="0"/>
              <a:t>Day and time do not suit residents’ schedules     46%</a:t>
            </a:r>
          </a:p>
          <a:p>
            <a:pPr lvl="1">
              <a:buNone/>
            </a:pPr>
            <a:endParaRPr lang="en-US" sz="2000" dirty="0" smtClean="0"/>
          </a:p>
          <a:p>
            <a:r>
              <a:rPr lang="en-US" sz="2000" dirty="0" smtClean="0"/>
              <a:t>If the market moved to a new location where should it be?</a:t>
            </a:r>
          </a:p>
          <a:p>
            <a:pPr lvl="1"/>
            <a:r>
              <a:rPr lang="en-US" sz="2000" dirty="0" smtClean="0"/>
              <a:t>No change                                                                   36%</a:t>
            </a:r>
          </a:p>
          <a:p>
            <a:pPr lvl="1"/>
            <a:r>
              <a:rPr lang="en-US" sz="2000" dirty="0" smtClean="0"/>
              <a:t>Town Common                                                           51%</a:t>
            </a:r>
          </a:p>
          <a:p>
            <a:pPr lvl="1"/>
            <a:r>
              <a:rPr lang="en-US" sz="2000" dirty="0" smtClean="0"/>
              <a:t>Other	                  		                                           13%</a:t>
            </a:r>
            <a:endParaRPr lang="en-US" sz="2000" dirty="0"/>
          </a:p>
        </p:txBody>
      </p:sp>
      <p:pic>
        <p:nvPicPr>
          <p:cNvPr id="4" name="Picture 3" descr="RichardDaw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563" y="274638"/>
            <a:ext cx="1482252" cy="1976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Community Wants to Buy: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 smtClean="0"/>
              <a:t>Vegetables and fruit  98%</a:t>
            </a:r>
          </a:p>
          <a:p>
            <a:r>
              <a:rPr lang="en-US" sz="1800" dirty="0" smtClean="0"/>
              <a:t>Bread 66%</a:t>
            </a:r>
          </a:p>
          <a:p>
            <a:r>
              <a:rPr lang="en-US" sz="1800" dirty="0" smtClean="0"/>
              <a:t>Cheese 57%</a:t>
            </a:r>
          </a:p>
          <a:p>
            <a:r>
              <a:rPr lang="en-US" sz="1800" dirty="0" smtClean="0"/>
              <a:t>Honey 48%</a:t>
            </a:r>
          </a:p>
          <a:p>
            <a:r>
              <a:rPr lang="en-US" sz="1800" dirty="0" smtClean="0"/>
              <a:t>Eggs 46%</a:t>
            </a:r>
          </a:p>
          <a:p>
            <a:r>
              <a:rPr lang="en-US" sz="1800" dirty="0" smtClean="0"/>
              <a:t>Pastries, Cookies, Brownies 45%</a:t>
            </a:r>
          </a:p>
          <a:p>
            <a:r>
              <a:rPr lang="en-US" sz="1800" dirty="0" smtClean="0"/>
              <a:t>Pickles and Jams 39%</a:t>
            </a:r>
          </a:p>
          <a:p>
            <a:r>
              <a:rPr lang="en-US" sz="1800" dirty="0" smtClean="0"/>
              <a:t>Fish 34%</a:t>
            </a:r>
          </a:p>
          <a:p>
            <a:r>
              <a:rPr lang="en-US" sz="1800" dirty="0" smtClean="0"/>
              <a:t>Crafts 27%</a:t>
            </a:r>
          </a:p>
          <a:p>
            <a:r>
              <a:rPr lang="en-US" sz="1800" dirty="0" smtClean="0"/>
              <a:t>Wine 26%</a:t>
            </a:r>
          </a:p>
          <a:p>
            <a:r>
              <a:rPr lang="en-US" sz="1800" dirty="0" smtClean="0"/>
              <a:t>Ice Cream 25%</a:t>
            </a:r>
          </a:p>
          <a:p>
            <a:r>
              <a:rPr lang="en-US" sz="1800" dirty="0" smtClean="0"/>
              <a:t>Beef, Pork and Poultry 24%</a:t>
            </a:r>
          </a:p>
          <a:p>
            <a:r>
              <a:rPr lang="en-US" sz="1800" dirty="0" smtClean="0"/>
              <a:t>Jewelry 21%</a:t>
            </a:r>
          </a:p>
          <a:p>
            <a:r>
              <a:rPr lang="en-US" sz="1800" dirty="0" smtClean="0"/>
              <a:t>Pottery 18%</a:t>
            </a:r>
          </a:p>
          <a:p>
            <a:r>
              <a:rPr lang="en-US" sz="1800" dirty="0" smtClean="0"/>
              <a:t>Other:  Flowers, Artwork and Ready to eat food</a:t>
            </a:r>
          </a:p>
          <a:p>
            <a:endParaRPr lang="en-US" sz="1800" dirty="0" smtClean="0"/>
          </a:p>
          <a:p>
            <a:pPr>
              <a:buNone/>
            </a:pPr>
            <a:endParaRPr lang="en-US" sz="1800" dirty="0"/>
          </a:p>
        </p:txBody>
      </p:sp>
      <p:pic>
        <p:nvPicPr>
          <p:cNvPr id="6" name="Picture 5" descr="market shopp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965" y="1921923"/>
            <a:ext cx="2822421" cy="38152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Revitalization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000" b="1" dirty="0" smtClean="0"/>
              <a:t>To enhance the availability of fresh, healthy, local food to the residents of Hopkinton</a:t>
            </a:r>
          </a:p>
          <a:p>
            <a:pPr>
              <a:buNone/>
            </a:pPr>
            <a:endParaRPr lang="en-US" sz="2000" b="1" dirty="0" smtClean="0"/>
          </a:p>
          <a:p>
            <a:r>
              <a:rPr lang="en-US" sz="2000" b="1" dirty="0" smtClean="0"/>
              <a:t>To provide a new home for the market that is a welcoming community gathering place, that is more convenient for town residents. A more prominent location will also bring more attention to downtown businesses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To provide opportunities for local farmers, food producers and artisans to connect with the public and sell their products directly to the consumer</a:t>
            </a:r>
          </a:p>
          <a:p>
            <a:endParaRPr lang="en-US" sz="2000" b="1" dirty="0" smtClean="0"/>
          </a:p>
          <a:p>
            <a:r>
              <a:rPr lang="en-US" sz="2000" b="1" dirty="0" smtClean="0"/>
              <a:t>To establish a volunteer organization to organize and operate the market, bringing together residents that are enthusiastic about quality food and growing their community</a:t>
            </a:r>
          </a:p>
          <a:p>
            <a:pPr>
              <a:buNone/>
            </a:pPr>
            <a:endParaRPr lang="en-US" sz="2000" dirty="0" smtClean="0"/>
          </a:p>
          <a:p>
            <a:r>
              <a:rPr lang="en-US" sz="2000" b="1" dirty="0" smtClean="0"/>
              <a:t>Transition the legal entity to a non-profit organization that will benefit Hopkinton </a:t>
            </a:r>
            <a:endParaRPr lang="en-US" sz="2000" b="1" dirty="0"/>
          </a:p>
        </p:txBody>
      </p:sp>
      <p:pic>
        <p:nvPicPr>
          <p:cNvPr id="4" name="Picture 3" descr="before_and_af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1031" y="0"/>
            <a:ext cx="2408679" cy="17319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Farmers Market Committees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Steering </a:t>
            </a:r>
          </a:p>
          <a:p>
            <a:r>
              <a:rPr lang="en-US" dirty="0" smtClean="0"/>
              <a:t>Food and Farmer Vendor Selection</a:t>
            </a:r>
          </a:p>
          <a:p>
            <a:r>
              <a:rPr lang="en-US" dirty="0" smtClean="0"/>
              <a:t>Artisan and Guest Vendor Selection</a:t>
            </a:r>
          </a:p>
          <a:p>
            <a:r>
              <a:rPr lang="en-US" dirty="0" smtClean="0"/>
              <a:t>Marketing </a:t>
            </a:r>
          </a:p>
          <a:p>
            <a:r>
              <a:rPr lang="en-US" dirty="0" smtClean="0"/>
              <a:t>Fundraising</a:t>
            </a:r>
          </a:p>
          <a:p>
            <a:r>
              <a:rPr lang="en-US" dirty="0" smtClean="0"/>
              <a:t>Logistics</a:t>
            </a:r>
          </a:p>
          <a:p>
            <a:r>
              <a:rPr lang="en-US" dirty="0" smtClean="0"/>
              <a:t>Events </a:t>
            </a:r>
          </a:p>
          <a:p>
            <a:r>
              <a:rPr lang="en-US" dirty="0" err="1" smtClean="0"/>
              <a:t>Childrens</a:t>
            </a:r>
            <a:r>
              <a:rPr lang="en-US" dirty="0" smtClean="0"/>
              <a:t>’ Activity</a:t>
            </a:r>
          </a:p>
          <a:p>
            <a:r>
              <a:rPr lang="en-US" dirty="0" smtClean="0"/>
              <a:t>Administration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3" descr="volunteers-needed-col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7125" y="3450647"/>
            <a:ext cx="2335777" cy="30801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Steering Committee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en-US" sz="2400" dirty="0" smtClean="0"/>
              <a:t>goals, guidance, initiate activities to organize, operate and promote the market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Market Managers (3) : attend training and workshop, available on all market days to manage market, </a:t>
            </a:r>
          </a:p>
          <a:p>
            <a:r>
              <a:rPr lang="en-US" dirty="0" smtClean="0"/>
              <a:t>Treasurer : maintain finances, tax returns, assist with legal entity application </a:t>
            </a:r>
          </a:p>
          <a:p>
            <a:r>
              <a:rPr lang="en-US" dirty="0" smtClean="0"/>
              <a:t>Secretary : take minutes for steering committee, correspondence, collaboration between committees</a:t>
            </a:r>
          </a:p>
          <a:p>
            <a:r>
              <a:rPr lang="en-US" dirty="0" smtClean="0"/>
              <a:t>Hopkinton Town Committee Representative (2)</a:t>
            </a:r>
          </a:p>
          <a:p>
            <a:pPr lvl="1"/>
            <a:r>
              <a:rPr lang="en-US" dirty="0" smtClean="0"/>
              <a:t>Downtown Revitalization Committee representative</a:t>
            </a:r>
          </a:p>
          <a:p>
            <a:pPr lvl="1"/>
            <a:r>
              <a:rPr lang="en-US" dirty="0" smtClean="0"/>
              <a:t>Agriculture Committee representative</a:t>
            </a:r>
          </a:p>
          <a:p>
            <a:pPr lvl="1"/>
            <a:r>
              <a:rPr lang="en-US" dirty="0" smtClean="0"/>
              <a:t>Chamber of Commerce representative</a:t>
            </a:r>
          </a:p>
          <a:p>
            <a:r>
              <a:rPr lang="en-US" dirty="0" smtClean="0"/>
              <a:t>Vendors (3) </a:t>
            </a:r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steering committe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8360" y="4717113"/>
            <a:ext cx="2854516" cy="21408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2800" b="1" dirty="0" smtClean="0"/>
              <a:t>Vendor</a:t>
            </a:r>
            <a:r>
              <a:rPr lang="en-US" sz="2800" b="1" dirty="0" smtClean="0"/>
              <a:t> Selection Committees</a:t>
            </a:r>
            <a:r>
              <a:rPr lang="en-US" sz="2667" dirty="0" smtClean="0"/>
              <a:t>:</a:t>
            </a: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444" dirty="0" smtClean="0"/>
              <a:t> Identify and recruit appropriate mix of vendors, insure</a:t>
            </a:r>
            <a:r>
              <a:rPr lang="en-US" sz="2444" dirty="0" smtClean="0"/>
              <a:t> self and locally </a:t>
            </a:r>
            <a:r>
              <a:rPr lang="en-US" sz="2444" dirty="0" smtClean="0"/>
              <a:t>produced within 35-50 miles</a:t>
            </a:r>
            <a:endParaRPr lang="en-US" sz="2444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Farmers and Food Vendors</a:t>
            </a:r>
            <a:r>
              <a:rPr lang="en-US" dirty="0" smtClean="0"/>
              <a:t>  20-23</a:t>
            </a:r>
          </a:p>
          <a:p>
            <a:r>
              <a:rPr lang="en-US" dirty="0" smtClean="0"/>
              <a:t>3  Volunteers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47500" lnSpcReduction="2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3429" dirty="0" smtClean="0"/>
              <a:t>Vegetables and Fruit 4</a:t>
            </a:r>
            <a:r>
              <a:rPr lang="en-US" sz="3429" dirty="0" smtClean="0"/>
              <a:t>-5 vendors</a:t>
            </a:r>
            <a:endParaRPr lang="en-US" sz="3429" dirty="0" smtClean="0"/>
          </a:p>
          <a:p>
            <a:r>
              <a:rPr lang="en-US" sz="3429" dirty="0" smtClean="0"/>
              <a:t>Bread 2</a:t>
            </a:r>
          </a:p>
          <a:p>
            <a:r>
              <a:rPr lang="en-US" sz="3429" dirty="0" smtClean="0"/>
              <a:t>Cheese 2</a:t>
            </a:r>
          </a:p>
          <a:p>
            <a:r>
              <a:rPr lang="en-US" sz="3429" dirty="0" smtClean="0"/>
              <a:t>Honey 1</a:t>
            </a:r>
          </a:p>
          <a:p>
            <a:r>
              <a:rPr lang="en-US" sz="3429" dirty="0" smtClean="0"/>
              <a:t>Eggs 2</a:t>
            </a:r>
          </a:p>
          <a:p>
            <a:r>
              <a:rPr lang="en-US" sz="3429" dirty="0" smtClean="0"/>
              <a:t>Pastries, Cookies Brownies 2</a:t>
            </a:r>
          </a:p>
          <a:p>
            <a:r>
              <a:rPr lang="en-US" sz="3429" dirty="0" smtClean="0"/>
              <a:t>Fish 1</a:t>
            </a:r>
          </a:p>
          <a:p>
            <a:r>
              <a:rPr lang="en-US" sz="3429" dirty="0" smtClean="0"/>
              <a:t>Wine 1</a:t>
            </a:r>
          </a:p>
          <a:p>
            <a:r>
              <a:rPr lang="en-US" sz="3429" dirty="0" smtClean="0"/>
              <a:t>Ice Cream 1</a:t>
            </a:r>
          </a:p>
          <a:p>
            <a:r>
              <a:rPr lang="en-US" sz="3429" dirty="0" smtClean="0"/>
              <a:t>Meat  1</a:t>
            </a:r>
          </a:p>
          <a:p>
            <a:r>
              <a:rPr lang="en-US" sz="3429" dirty="0" smtClean="0"/>
              <a:t>Pasta 1</a:t>
            </a:r>
          </a:p>
          <a:p>
            <a:r>
              <a:rPr lang="en-US" sz="3429" dirty="0" smtClean="0"/>
              <a:t>Prepared Food 1-2 </a:t>
            </a:r>
          </a:p>
          <a:p>
            <a:r>
              <a:rPr lang="en-US" sz="3429" dirty="0" smtClean="0"/>
              <a:t>Flowers 1</a:t>
            </a:r>
          </a:p>
          <a:p>
            <a:pPr>
              <a:buNone/>
            </a:pPr>
            <a:endParaRPr lang="en-US" sz="3429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Artisan and Guest Vendors</a:t>
            </a:r>
            <a:r>
              <a:rPr lang="en-US" dirty="0" smtClean="0"/>
              <a:t> 3-4</a:t>
            </a:r>
          </a:p>
          <a:p>
            <a:r>
              <a:rPr lang="en-US" dirty="0" smtClean="0"/>
              <a:t>1 Volunteer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Crafts, Jewelry, Pottery 2-3</a:t>
            </a:r>
          </a:p>
          <a:p>
            <a:r>
              <a:rPr lang="en-US" dirty="0" smtClean="0"/>
              <a:t>Art 1</a:t>
            </a:r>
          </a:p>
          <a:p>
            <a:r>
              <a:rPr lang="en-US" dirty="0" smtClean="0"/>
              <a:t>Non-profit or Community Organization  or small local business 1 per week</a:t>
            </a:r>
          </a:p>
          <a:p>
            <a:pPr lvl="1"/>
            <a:r>
              <a:rPr lang="en-US" dirty="0" smtClean="0"/>
              <a:t>Girl Scouts/Boy Scouts</a:t>
            </a:r>
          </a:p>
          <a:p>
            <a:pPr lvl="1"/>
            <a:r>
              <a:rPr lang="en-US" dirty="0" smtClean="0"/>
              <a:t>PJB</a:t>
            </a:r>
          </a:p>
          <a:p>
            <a:pPr lvl="1"/>
            <a:r>
              <a:rPr lang="en-US" dirty="0" smtClean="0"/>
              <a:t>Friends of the Library</a:t>
            </a:r>
            <a:endParaRPr lang="en-US" dirty="0" smtClean="0"/>
          </a:p>
          <a:p>
            <a:pPr lvl="1"/>
            <a:r>
              <a:rPr lang="en-US" dirty="0" smtClean="0"/>
              <a:t>HPTA</a:t>
            </a:r>
            <a:endParaRPr lang="en-US" dirty="0" smtClean="0"/>
          </a:p>
          <a:p>
            <a:pPr lvl="1"/>
            <a:r>
              <a:rPr lang="en-US" dirty="0" err="1" smtClean="0"/>
              <a:t>HCam</a:t>
            </a:r>
            <a:endParaRPr lang="en-US" dirty="0" smtClean="0"/>
          </a:p>
          <a:p>
            <a:pPr lvl="1"/>
            <a:r>
              <a:rPr lang="en-US" dirty="0" smtClean="0"/>
              <a:t>YMCA</a:t>
            </a:r>
          </a:p>
          <a:p>
            <a:pPr lvl="1"/>
            <a:r>
              <a:rPr lang="en-US" dirty="0" smtClean="0"/>
              <a:t>Friends of the Library </a:t>
            </a:r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1069</Words>
  <Application>Microsoft Macintosh PowerPoint</Application>
  <PresentationFormat>On-screen Show (4:3)</PresentationFormat>
  <Paragraphs>198</Paragraphs>
  <Slides>18</Slides>
  <Notes>1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Hopkinton Farmers Market</vt:lpstr>
      <vt:lpstr>Volunteer Kick Off Meeting</vt:lpstr>
      <vt:lpstr>Background</vt:lpstr>
      <vt:lpstr>Survey to understand residents’ views 170 responded</vt:lpstr>
      <vt:lpstr>The Community Wants to Buy:</vt:lpstr>
      <vt:lpstr>   Revitalization Goals</vt:lpstr>
      <vt:lpstr>Farmers Market Committees</vt:lpstr>
      <vt:lpstr>Steering Committee:  goals, guidance, initiate activities to organize, operate and promote the market</vt:lpstr>
      <vt:lpstr>Vendor Selection Committees:   Identify and recruit appropriate mix of vendors, insure self and locally produced within 35-50 miles</vt:lpstr>
      <vt:lpstr>Marketing Committee</vt:lpstr>
      <vt:lpstr>Fundraising Committee</vt:lpstr>
      <vt:lpstr>Logistics Committee</vt:lpstr>
      <vt:lpstr>Events Committee   weekly on market days </vt:lpstr>
      <vt:lpstr>Children’s Activity Committee weekly on market days</vt:lpstr>
      <vt:lpstr>Administration Committee</vt:lpstr>
      <vt:lpstr>Volunteer for Committees  </vt:lpstr>
      <vt:lpstr>Market Priorities  </vt:lpstr>
      <vt:lpstr>Next Steps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Hopkinton Farmers Market</dc:title>
  <dc:subject/>
  <dc:creator>Laura Davis</dc:creator>
  <cp:keywords/>
  <dc:description/>
  <cp:lastModifiedBy>Laura Davis</cp:lastModifiedBy>
  <cp:revision>19</cp:revision>
  <cp:lastPrinted>2013-01-08T21:30:20Z</cp:lastPrinted>
  <dcterms:created xsi:type="dcterms:W3CDTF">2013-01-08T14:03:19Z</dcterms:created>
  <dcterms:modified xsi:type="dcterms:W3CDTF">2013-01-08T21:46:02Z</dcterms:modified>
  <cp:category/>
</cp:coreProperties>
</file>