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docProps/app.xml" ContentType="application/vnd.openxmlformats-officedocument.extended-properties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16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91" r:id="rId1"/>
  </p:sldMasterIdLst>
  <p:sldIdLst>
    <p:sldId id="256" r:id="rId2"/>
    <p:sldId id="259" r:id="rId3"/>
    <p:sldId id="258" r:id="rId4"/>
    <p:sldId id="270" r:id="rId5"/>
    <p:sldId id="260" r:id="rId6"/>
    <p:sldId id="264" r:id="rId7"/>
    <p:sldId id="261" r:id="rId8"/>
    <p:sldId id="287" r:id="rId9"/>
    <p:sldId id="265" r:id="rId10"/>
    <p:sldId id="262" r:id="rId11"/>
    <p:sldId id="266" r:id="rId12"/>
    <p:sldId id="271" r:id="rId13"/>
    <p:sldId id="276" r:id="rId14"/>
    <p:sldId id="268" r:id="rId15"/>
    <p:sldId id="269" r:id="rId16"/>
    <p:sldId id="275" r:id="rId17"/>
    <p:sldId id="284" r:id="rId18"/>
    <p:sldId id="282" r:id="rId19"/>
    <p:sldId id="285" r:id="rId20"/>
    <p:sldId id="283" r:id="rId21"/>
    <p:sldId id="272" r:id="rId22"/>
    <p:sldId id="273" r:id="rId23"/>
    <p:sldId id="257" r:id="rId24"/>
    <p:sldId id="279" r:id="rId25"/>
    <p:sldId id="274" r:id="rId26"/>
    <p:sldId id="280" r:id="rId27"/>
    <p:sldId id="286" r:id="rId28"/>
    <p:sldId id="288" r:id="rId29"/>
    <p:sldId id="291" r:id="rId30"/>
    <p:sldId id="289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 varScale="1">
        <p:scale>
          <a:sx n="118" d="100"/>
          <a:sy n="118" d="100"/>
        </p:scale>
        <p:origin x="-60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aperBackingColor.jpg"/>
          <p:cNvPicPr>
            <a:picLocks noChangeAspect="1"/>
          </p:cNvPicPr>
          <p:nvPr/>
        </p:nvPicPr>
        <p:blipFill>
          <a:blip r:embed="rId2"/>
          <a:srcRect l="469" t="13915"/>
          <a:stretch>
            <a:fillRect/>
          </a:stretch>
        </p:blipFill>
        <p:spPr>
          <a:xfrm>
            <a:off x="1613903" y="699248"/>
            <a:ext cx="5916194" cy="3837694"/>
          </a:xfrm>
          <a:prstGeom prst="rect">
            <a:avLst/>
          </a:prstGeom>
          <a:solidFill>
            <a:srgbClr val="FFFFFF">
              <a:shade val="85000"/>
            </a:srgbClr>
          </a:solidFill>
          <a:ln w="22225" cap="sq">
            <a:solidFill>
              <a:srgbClr val="FDFDFD"/>
            </a:solidFill>
            <a:miter lim="800000"/>
          </a:ln>
          <a:effectLst>
            <a:outerShdw blurRad="57150" dist="37500" dir="7560000" sy="98000" kx="80000" ky="63000" algn="tl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6FAC0-2B5C-3D47-9582-B919E15992D0}" type="datetimeFigureOut">
              <a:rPr lang="en-US" smtClean="0"/>
              <a:pPr/>
              <a:t>4/2/16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1B65E-D51F-0B4B-9E90-904387B771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09569" y="1143000"/>
            <a:ext cx="5724862" cy="1846961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69" y="2994212"/>
            <a:ext cx="5724862" cy="1007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0"/>
              </a:spcBef>
              <a:buSzPct val="90000"/>
              <a:buFont typeface="Wingdings" pitchFamily="2" charset="2"/>
              <a:buNone/>
              <a:defRPr sz="2000" kern="120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6FAC0-2B5C-3D47-9582-B919E15992D0}" type="datetimeFigureOut">
              <a:rPr lang="en-US" smtClean="0"/>
              <a:pPr/>
              <a:t>4/2/16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1B65E-D51F-0B4B-9E90-904387B771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6FAC0-2B5C-3D47-9582-B919E15992D0}" type="datetimeFigureOut">
              <a:rPr lang="en-US" smtClean="0"/>
              <a:pPr/>
              <a:t>4/2/16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1B65E-D51F-0B4B-9E90-904387B771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363" y="1143000"/>
            <a:ext cx="3807662" cy="1341344"/>
          </a:xfrm>
        </p:spPr>
        <p:txBody>
          <a:bodyPr anchor="b"/>
          <a:lstStyle>
            <a:lvl1pPr algn="ctr">
              <a:defRPr sz="4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199" y="605118"/>
            <a:ext cx="3776472" cy="556549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0363" y="2618815"/>
            <a:ext cx="3807662" cy="3133164"/>
          </a:xfrm>
        </p:spPr>
        <p:txBody>
          <a:bodyPr>
            <a:normAutofit/>
          </a:bodyPr>
          <a:lstStyle>
            <a:lvl1pPr marL="0" indent="0" algn="ctr">
              <a:spcBef>
                <a:spcPts val="18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6FAC0-2B5C-3D47-9582-B919E15992D0}" type="datetimeFigureOut">
              <a:rPr lang="en-US" smtClean="0"/>
              <a:pPr/>
              <a:t>4/2/16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1B65E-D51F-0B4B-9E90-904387B771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6FAC0-2B5C-3D47-9582-B919E15992D0}" type="datetimeFigureOut">
              <a:rPr lang="en-US" smtClean="0"/>
              <a:pPr/>
              <a:t>4/2/16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1B65E-D51F-0B4B-9E90-904387B771F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pictureCaptionBacking.png"/>
          <p:cNvPicPr>
            <a:picLocks noChangeAspect="1"/>
          </p:cNvPicPr>
          <p:nvPr/>
        </p:nvPicPr>
        <p:blipFill>
          <a:blip r:embed="rId2"/>
          <a:srcRect l="52272" t="8889" r="5152" b="16566"/>
          <a:stretch>
            <a:fillRect/>
          </a:stretch>
        </p:blipFill>
        <p:spPr>
          <a:xfrm>
            <a:off x="4594412" y="663388"/>
            <a:ext cx="3893127" cy="5112327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725487" y="1143000"/>
            <a:ext cx="3792537" cy="1341344"/>
          </a:xfrm>
        </p:spPr>
        <p:txBody>
          <a:bodyPr anchor="b"/>
          <a:lstStyle>
            <a:lvl1pPr algn="ctr">
              <a:defRPr sz="4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725487" y="2618815"/>
            <a:ext cx="3792537" cy="3133164"/>
          </a:xfrm>
        </p:spPr>
        <p:txBody>
          <a:bodyPr>
            <a:normAutofit/>
          </a:bodyPr>
          <a:lstStyle>
            <a:lvl1pPr marL="0" indent="0" algn="ctr">
              <a:spcBef>
                <a:spcPts val="18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29938" y="864971"/>
            <a:ext cx="3422075" cy="47091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487" y="462896"/>
            <a:ext cx="7718425" cy="828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5489" y="1598613"/>
            <a:ext cx="7718424" cy="4572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6FAC0-2B5C-3D47-9582-B919E15992D0}" type="datetimeFigureOut">
              <a:rPr lang="en-US" smtClean="0"/>
              <a:pPr/>
              <a:t>4/2/16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1B65E-D51F-0B4B-9E90-904387B771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0" y="685801"/>
            <a:ext cx="1066800" cy="54848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5488" y="685757"/>
            <a:ext cx="6437312" cy="548222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6FAC0-2B5C-3D47-9582-B919E15992D0}" type="datetimeFigureOut">
              <a:rPr lang="en-US" smtClean="0"/>
              <a:pPr/>
              <a:t>4/2/16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1B65E-D51F-0B4B-9E90-904387B771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6FAC0-2B5C-3D47-9582-B919E15992D0}" type="datetimeFigureOut">
              <a:rPr lang="en-US" smtClean="0"/>
              <a:pPr/>
              <a:t>4/2/16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1B65E-D51F-0B4B-9E90-904387B771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Title Slide with Pictur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PhotoBacking-r.png"/>
          <p:cNvPicPr>
            <a:picLocks noChangeAspect="1"/>
          </p:cNvPicPr>
          <p:nvPr/>
        </p:nvPicPr>
        <p:blipFill>
          <a:blip r:embed="rId2"/>
          <a:srcRect l="17353" t="9412" r="17500" b="32353"/>
          <a:stretch>
            <a:fillRect/>
          </a:stretch>
        </p:blipFill>
        <p:spPr>
          <a:xfrm>
            <a:off x="1586753" y="645459"/>
            <a:ext cx="5957047" cy="3993776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24600"/>
            <a:ext cx="2133600" cy="273050"/>
          </a:xfrm>
        </p:spPr>
        <p:txBody>
          <a:bodyPr/>
          <a:lstStyle>
            <a:lvl1pPr>
              <a:defRPr sz="14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7F56FAC0-2B5C-3D47-9582-B919E15992D0}" type="datetimeFigureOut">
              <a:rPr lang="en-US" smtClean="0"/>
              <a:pPr/>
              <a:t>4/2/16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273050"/>
          </a:xfrm>
        </p:spPr>
        <p:txBody>
          <a:bodyPr/>
          <a:lstStyle>
            <a:lvl1pPr>
              <a:defRPr sz="14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24600"/>
            <a:ext cx="2133600" cy="273050"/>
          </a:xfrm>
        </p:spPr>
        <p:txBody>
          <a:bodyPr/>
          <a:lstStyle>
            <a:lvl1pPr>
              <a:defRPr sz="14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EBF5CD18-686B-47A9-AFD5-66CE5FA52A66}" type="slidenum">
              <a:rPr/>
              <a:pPr/>
              <a:t>‹#›</a:t>
            </a:fld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4435" y="4953000"/>
            <a:ext cx="8095130" cy="857250"/>
          </a:xfrm>
        </p:spPr>
        <p:txBody>
          <a:bodyPr anchor="b" anchorCtr="0">
            <a:noAutofit/>
          </a:bodyPr>
          <a:lstStyle>
            <a:lvl1pPr>
              <a:defRPr sz="540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4435" y="5791200"/>
            <a:ext cx="8095130" cy="5072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1764792" y="804672"/>
            <a:ext cx="5638800" cy="3657600"/>
          </a:xfrm>
        </p:spPr>
        <p:txBody>
          <a:bodyPr/>
          <a:lstStyle>
            <a:lvl1pPr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818" y="2514600"/>
            <a:ext cx="8162365" cy="914400"/>
          </a:xfrm>
        </p:spPr>
        <p:txBody>
          <a:bodyPr anchor="b" anchorCtr="0"/>
          <a:lstStyle>
            <a:lvl1pPr algn="ctr">
              <a:defRPr sz="5400" b="0" cap="none" baseline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0818" y="3429000"/>
            <a:ext cx="8162365" cy="701000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7F56FAC0-2B5C-3D47-9582-B919E15992D0}" type="datetimeFigureOut">
              <a:rPr lang="en-US" smtClean="0"/>
              <a:pPr/>
              <a:t>4/2/16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B8D1B65E-D51F-0B4B-9E90-904387B771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3900" y="1586753"/>
            <a:ext cx="3776472" cy="458386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86753"/>
            <a:ext cx="3776472" cy="458386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6FAC0-2B5C-3D47-9582-B919E15992D0}" type="datetimeFigureOut">
              <a:rPr lang="en-US" smtClean="0"/>
              <a:pPr/>
              <a:t>4/2/16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1B65E-D51F-0B4B-9E90-904387B771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3900" y="1598613"/>
            <a:ext cx="3773488" cy="427877"/>
          </a:xfrm>
        </p:spPr>
        <p:txBody>
          <a:bodyPr anchor="b">
            <a:normAutofit/>
          </a:bodyPr>
          <a:lstStyle>
            <a:lvl1pPr marL="0" indent="0" algn="ctr">
              <a:spcBef>
                <a:spcPts val="0"/>
              </a:spcBef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3900" y="2174875"/>
            <a:ext cx="3773488" cy="3997325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98613"/>
            <a:ext cx="3776472" cy="427877"/>
          </a:xfrm>
        </p:spPr>
        <p:txBody>
          <a:bodyPr anchor="b">
            <a:normAutofit/>
          </a:bodyPr>
          <a:lstStyle>
            <a:lvl1pPr marL="0" indent="0" algn="ctr">
              <a:spcBef>
                <a:spcPts val="0"/>
              </a:spcBef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3776472" cy="3997325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6FAC0-2B5C-3D47-9582-B919E15992D0}" type="datetimeFigureOut">
              <a:rPr lang="en-US" smtClean="0"/>
              <a:pPr/>
              <a:t>4/2/16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1B65E-D51F-0B4B-9E90-904387B771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3900" y="1586753"/>
            <a:ext cx="7707406" cy="223113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6FAC0-2B5C-3D47-9582-B919E15992D0}" type="datetimeFigureOut">
              <a:rPr lang="en-US" smtClean="0"/>
              <a:pPr/>
              <a:t>4/2/16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1B65E-D51F-0B4B-9E90-904387B771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23900" y="3914170"/>
            <a:ext cx="7707406" cy="223113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3900" y="1586753"/>
            <a:ext cx="3776472" cy="458386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6FAC0-2B5C-3D47-9582-B919E15992D0}" type="datetimeFigureOut">
              <a:rPr lang="en-US" smtClean="0"/>
              <a:pPr/>
              <a:t>4/2/16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1B65E-D51F-0B4B-9E90-904387B771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86753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648200" y="3913094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6FAC0-2B5C-3D47-9582-B919E15992D0}" type="datetimeFigureOut">
              <a:rPr lang="en-US" smtClean="0"/>
              <a:pPr/>
              <a:t>4/2/16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1B65E-D51F-0B4B-9E90-904387B771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723900" y="1586753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86753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23900" y="3913094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648200" y="3913094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6141" y="314979"/>
            <a:ext cx="769171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/>
              <a:t>Click to edit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6141" y="1586753"/>
            <a:ext cx="7691719" cy="4571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F56FAC0-2B5C-3D47-9582-B919E15992D0}" type="datetimeFigureOut">
              <a:rPr lang="en-US" smtClean="0"/>
              <a:pPr/>
              <a:t>4/2/16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8D1B65E-D51F-0B4B-9E90-904387B771F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2400"/>
        </a:spcBef>
        <a:buSzPct val="90000"/>
        <a:buFont typeface="Wingdings" pitchFamily="2" charset="2"/>
        <a:buChar char="v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12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v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263650" indent="-349250" algn="l" defTabSz="914400" rtl="0" eaLnBrk="1" latinLnBrk="0" hangingPunct="1">
        <a:spcBef>
          <a:spcPts val="1200"/>
        </a:spcBef>
        <a:buSzPct val="90000"/>
        <a:buFont typeface="Wingdings" pitchFamily="2" charset="2"/>
        <a:buChar char="v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336550" algn="l" defTabSz="914400" rtl="0" eaLnBrk="1" latinLnBrk="0" hangingPunct="1">
        <a:spcBef>
          <a:spcPts val="12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v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457200" algn="l" defTabSz="914400" rtl="0" eaLnBrk="1" latinLnBrk="0" hangingPunct="1">
        <a:spcBef>
          <a:spcPts val="1200"/>
        </a:spcBef>
        <a:buSzPct val="90000"/>
        <a:buFont typeface="Wingdings" pitchFamily="2" charset="2"/>
        <a:buChar char="v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highmowingseeds.com/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natickfarm.org/PDFs/SeedlingOrder2016.pdf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3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growbetterfood.com/files/8514/0677/0001/Bio-Coat_Gold.pdf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3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png"/><Relationship Id="rId1" Type="http://schemas.openxmlformats.org/officeDocument/2006/relationships/video" Target="file://localhost/Users/lbd205winter/Desktop/Burn%20Folder.fpbf/IMG_2667.m4v" TargetMode="Externa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odalesorganiclife.com/" TargetMode="External"/><Relationship Id="rId4" Type="http://schemas.openxmlformats.org/officeDocument/2006/relationships/hyperlink" Target="http://progressivegrowersinc.com/" TargetMode="External"/><Relationship Id="rId5" Type="http://schemas.openxmlformats.org/officeDocument/2006/relationships/hyperlink" Target="https://ag.umass.edu/print/9605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Nofamass.org/events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ohnnyseeds.com/" TargetMode="External"/><Relationship Id="rId4" Type="http://schemas.openxmlformats.org/officeDocument/2006/relationships/hyperlink" Target="http://www.fedcoseeds.com" TargetMode="External"/><Relationship Id="rId5" Type="http://schemas.openxmlformats.org/officeDocument/2006/relationships/hyperlink" Target="http://www.territorialseed.com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highmowingseeds.com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omri.org" TargetMode="External"/><Relationship Id="rId3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loganlabs.com/doc/Soil-Report-Sample.pdf" TargetMode="External"/><Relationship Id="rId4" Type="http://schemas.openxmlformats.org/officeDocument/2006/relationships/hyperlink" Target="https://growabundant.com/organicalc-logan-labs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loganlabs.com/doc/submissionworksheet.pdf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klickitatcounty.org/SolidWaste/fileshtml/organics/compostcalc.htm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 smtClean="0"/>
              <a:t>Organic Gardening Fundamentals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Laura Davis</a:t>
            </a:r>
          </a:p>
          <a:p>
            <a:r>
              <a:rPr lang="en-US" dirty="0" smtClean="0"/>
              <a:t>Long Life </a:t>
            </a:r>
            <a:r>
              <a:rPr lang="en-US" dirty="0" smtClean="0"/>
              <a:t>Farm</a:t>
            </a:r>
          </a:p>
          <a:p>
            <a:endParaRPr lang="en-US" dirty="0" smtClean="0"/>
          </a:p>
          <a:p>
            <a:r>
              <a:rPr lang="en-US" dirty="0" err="1" smtClean="0"/>
              <a:t>www.LongLifeFarm.com</a:t>
            </a:r>
            <a:endParaRPr lang="en-US" dirty="0" smtClean="0"/>
          </a:p>
          <a:p>
            <a:r>
              <a:rPr lang="en-US" dirty="0" smtClean="0"/>
              <a:t>4/1/</a:t>
            </a:r>
            <a:r>
              <a:rPr lang="en-US" dirty="0" smtClean="0"/>
              <a:t>16</a:t>
            </a:r>
            <a:endParaRPr lang="en-US" dirty="0"/>
          </a:p>
        </p:txBody>
      </p:sp>
      <p:pic>
        <p:nvPicPr>
          <p:cNvPr id="5" name="Picture 4" descr="Long Life_H white watermar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11091"/>
            <a:ext cx="2842701" cy="14469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Soil Food Web</a:t>
            </a:r>
            <a:endParaRPr lang="en-US" dirty="0"/>
          </a:p>
        </p:txBody>
      </p:sp>
      <p:pic>
        <p:nvPicPr>
          <p:cNvPr id="4" name="Content Placeholder 3" descr="SBPfoodwebWords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664" r="-4664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726141" y="6381750"/>
            <a:ext cx="774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Soil Food Web, Inc: Dr. Elaine Ingham </a:t>
            </a:r>
            <a:r>
              <a:rPr lang="en-US" dirty="0" err="1" smtClean="0"/>
              <a:t>www.soilfoodweb.com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Organic Seed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Starting seedlings at home – certified organic seed from High Mowing Seeds in Vermont, no ship charge </a:t>
            </a:r>
            <a:r>
              <a:rPr lang="en-US" dirty="0" smtClean="0">
                <a:hlinkClick r:id="rId2"/>
              </a:rPr>
              <a:t>http://www.highmowingseeds.com/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4" name="Picture 3" descr="IMG_333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141" y="3210606"/>
            <a:ext cx="2545046" cy="3393394"/>
          </a:xfrm>
          <a:prstGeom prst="rect">
            <a:avLst/>
          </a:prstGeom>
        </p:spPr>
      </p:pic>
      <p:pic>
        <p:nvPicPr>
          <p:cNvPr id="5" name="Picture 4" descr="IMG_355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6166" y="3210606"/>
            <a:ext cx="4911694" cy="33933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Seedlings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Vermont Compost Fort </a:t>
            </a:r>
            <a:r>
              <a:rPr lang="en-US" dirty="0" err="1" smtClean="0"/>
              <a:t>Vee</a:t>
            </a:r>
            <a:r>
              <a:rPr lang="en-US" dirty="0" smtClean="0"/>
              <a:t> potting soil has all the nutrients plants need for 8-10 weeks </a:t>
            </a:r>
          </a:p>
          <a:p>
            <a:r>
              <a:rPr lang="en-US" dirty="0" smtClean="0"/>
              <a:t>Peppers, Eggplants and Tomatoes 75-85 F heat pad with lid, others don’t need heat, room temp 68-70 F</a:t>
            </a:r>
          </a:p>
          <a:p>
            <a:r>
              <a:rPr lang="en-US" dirty="0" smtClean="0"/>
              <a:t>Need light to germinate: lettuce, celery, rosemary, celeriac </a:t>
            </a:r>
          </a:p>
          <a:p>
            <a:r>
              <a:rPr lang="en-US" dirty="0" smtClean="0"/>
              <a:t>Dome lid maintains moisture, remove immediately after germination</a:t>
            </a:r>
          </a:p>
          <a:p>
            <a:r>
              <a:rPr lang="en-US" dirty="0" smtClean="0"/>
              <a:t>Buying organic seedlings – Natick Community Organic Farm pre-order by 4/29, pick up on 5/5</a:t>
            </a:r>
          </a:p>
          <a:p>
            <a:pPr lvl="1"/>
            <a:r>
              <a:rPr lang="en-US" dirty="0" smtClean="0">
                <a:hlinkClick r:id="rId2"/>
              </a:rPr>
              <a:t>http://www.natickfarm.org/PDFs/SeedlingOrder2016.pdf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Growing calendar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1300" b="1" dirty="0" smtClean="0"/>
              <a:t>February – cold tolerant crops seed inside: kale, alliums, cabbage, chard, beets, lettuce, parsley</a:t>
            </a:r>
          </a:p>
          <a:p>
            <a:r>
              <a:rPr lang="en-US" sz="1300" b="1" dirty="0" smtClean="0"/>
              <a:t>March – above goes out to unheated hoop house</a:t>
            </a:r>
          </a:p>
          <a:p>
            <a:r>
              <a:rPr lang="en-US" sz="1300" b="1" dirty="0" smtClean="0"/>
              <a:t>April spread amendments needed  before planting, direct sow snap peas, </a:t>
            </a:r>
            <a:r>
              <a:rPr lang="en-US" sz="1300" b="1" dirty="0" err="1" smtClean="0"/>
              <a:t>fava</a:t>
            </a:r>
            <a:r>
              <a:rPr lang="en-US" sz="1300" b="1" dirty="0" smtClean="0"/>
              <a:t> beans, lettuce mix</a:t>
            </a:r>
          </a:p>
          <a:p>
            <a:r>
              <a:rPr lang="en-US" sz="1300" b="1" dirty="0" smtClean="0"/>
              <a:t>April – plant cold tolerant crops out into field with hoops and row cover; potatoes</a:t>
            </a:r>
          </a:p>
          <a:p>
            <a:r>
              <a:rPr lang="en-US" sz="1300" b="1" dirty="0" smtClean="0"/>
              <a:t>March/April warm weather crops seed inside: toms, peppers, eggplants, melon, cucumber, squash</a:t>
            </a:r>
          </a:p>
          <a:p>
            <a:r>
              <a:rPr lang="en-US" sz="1300" b="1" dirty="0" smtClean="0"/>
              <a:t>May/June plant out into field, mulch with hay, straw, weed guard</a:t>
            </a:r>
          </a:p>
          <a:p>
            <a:r>
              <a:rPr lang="en-US" sz="1300" b="1" dirty="0" smtClean="0"/>
              <a:t>Cover crop beds as they are harvested, </a:t>
            </a:r>
            <a:r>
              <a:rPr lang="en-US" sz="1300" b="1" dirty="0" err="1" smtClean="0"/>
              <a:t>interseed</a:t>
            </a:r>
            <a:r>
              <a:rPr lang="en-US" sz="1300" b="1" dirty="0" smtClean="0"/>
              <a:t> cold weather crops with seed</a:t>
            </a:r>
          </a:p>
          <a:p>
            <a:r>
              <a:rPr lang="en-US" sz="1300" b="1" dirty="0" smtClean="0"/>
              <a:t>Soil Test September, spread lime, manure, cover crop</a:t>
            </a:r>
          </a:p>
          <a:p>
            <a:r>
              <a:rPr lang="en-US" sz="1300" b="1" dirty="0" smtClean="0"/>
              <a:t>Harvest cold weather crops through Thanksgiving protect with hoop and row covers</a:t>
            </a:r>
          </a:p>
          <a:p>
            <a:r>
              <a:rPr lang="en-US" sz="1300" b="1" dirty="0" smtClean="0"/>
              <a:t>New high tunnel : greens until Christmas?</a:t>
            </a:r>
          </a:p>
          <a:p>
            <a:pPr>
              <a:buNone/>
            </a:pPr>
            <a:endParaRPr lang="en-US" sz="13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Inside Shop Lights</a:t>
            </a:r>
            <a:endParaRPr lang="en-US" dirty="0"/>
          </a:p>
        </p:txBody>
      </p:sp>
      <p:pic>
        <p:nvPicPr>
          <p:cNvPr id="4" name="Content Placeholder 3" descr="IMG_3344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2839" r="-12839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Onions &amp; kale move outside in March to unheated </a:t>
            </a:r>
            <a:r>
              <a:rPr lang="en-US" sz="4000" dirty="0" err="1" smtClean="0"/>
              <a:t>hoophouse</a:t>
            </a:r>
            <a:endParaRPr lang="en-US" sz="4000" dirty="0"/>
          </a:p>
        </p:txBody>
      </p:sp>
      <p:pic>
        <p:nvPicPr>
          <p:cNvPr id="4" name="Content Placeholder 3" descr="IMG_334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62639" r="-62639"/>
          <a:stretch>
            <a:fillRect/>
          </a:stretch>
        </p:blipFill>
        <p:spPr>
          <a:xfrm>
            <a:off x="726141" y="1457979"/>
            <a:ext cx="7691719" cy="4571999"/>
          </a:xfrm>
        </p:spPr>
      </p:pic>
      <p:sp>
        <p:nvSpPr>
          <p:cNvPr id="6" name="TextBox 5"/>
          <p:cNvSpPr txBox="1"/>
          <p:nvPr/>
        </p:nvSpPr>
        <p:spPr>
          <a:xfrm>
            <a:off x="726141" y="6173596"/>
            <a:ext cx="7691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Row cover over trays when temps go below 32 F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Cold weather crops planted out in April protected by caterpillar</a:t>
            </a:r>
            <a:endParaRPr lang="en-US" sz="4000" dirty="0"/>
          </a:p>
        </p:txBody>
      </p:sp>
      <p:pic>
        <p:nvPicPr>
          <p:cNvPr id="4" name="Content Placeholder 3" descr="IMG_3415.jpg"/>
          <p:cNvPicPr>
            <a:picLocks noGrp="1" noChangeAspect="1"/>
          </p:cNvPicPr>
          <p:nvPr>
            <p:ph idx="1"/>
          </p:nvPr>
        </p:nvPicPr>
        <p:blipFill>
          <a:blip r:embed="rId2"/>
          <a:srcRect l="-62639" r="-62639"/>
          <a:stretch>
            <a:fillRect/>
          </a:stretch>
        </p:blipFill>
        <p:spPr>
          <a:xfrm>
            <a:off x="-1051860" y="1586753"/>
            <a:ext cx="7691719" cy="4571999"/>
          </a:xfrm>
        </p:spPr>
      </p:pic>
      <p:pic>
        <p:nvPicPr>
          <p:cNvPr id="5" name="Picture 4" descr="phot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6197" y="1586753"/>
            <a:ext cx="3414182" cy="45719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34143" y="6477000"/>
            <a:ext cx="736648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Swiss chard, beets, lettuce, kale, onions, scallions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Beans and tomato harvest</a:t>
            </a:r>
            <a:endParaRPr lang="en-US" dirty="0"/>
          </a:p>
        </p:txBody>
      </p:sp>
      <p:pic>
        <p:nvPicPr>
          <p:cNvPr id="4" name="Content Placeholder 3" descr="IMG_3677.jpg"/>
          <p:cNvPicPr>
            <a:picLocks noGrp="1" noChangeAspect="1"/>
          </p:cNvPicPr>
          <p:nvPr>
            <p:ph idx="1"/>
          </p:nvPr>
        </p:nvPicPr>
        <p:blipFill>
          <a:blip r:embed="rId2"/>
          <a:srcRect l="-62176" r="-62176"/>
          <a:stretch>
            <a:fillRect/>
          </a:stretch>
        </p:blipFill>
        <p:spPr>
          <a:xfrm>
            <a:off x="-1197002" y="1586753"/>
            <a:ext cx="7691719" cy="4571999"/>
          </a:xfrm>
        </p:spPr>
      </p:pic>
      <p:pic>
        <p:nvPicPr>
          <p:cNvPr id="5" name="Picture 4" descr="IMG_378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1358" y="1586753"/>
            <a:ext cx="3446717" cy="45956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Key Ingredients for Enhanced Fertility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Vermont Compost Fort </a:t>
            </a:r>
            <a:r>
              <a:rPr lang="en-US" dirty="0" err="1" smtClean="0"/>
              <a:t>Vee</a:t>
            </a:r>
            <a:r>
              <a:rPr lang="en-US" dirty="0" smtClean="0"/>
              <a:t> Potting Soil</a:t>
            </a:r>
          </a:p>
          <a:p>
            <a:r>
              <a:rPr lang="en-US" dirty="0" err="1" smtClean="0"/>
              <a:t>Biocoat</a:t>
            </a:r>
            <a:r>
              <a:rPr lang="en-US" dirty="0" smtClean="0"/>
              <a:t> Gold seed coat (</a:t>
            </a:r>
            <a:r>
              <a:rPr lang="en-US" dirty="0" err="1" smtClean="0"/>
              <a:t>humic</a:t>
            </a:r>
            <a:r>
              <a:rPr lang="en-US" dirty="0" smtClean="0"/>
              <a:t> acid, </a:t>
            </a:r>
            <a:r>
              <a:rPr lang="en-US" dirty="0" err="1" smtClean="0"/>
              <a:t>endomychorrizal</a:t>
            </a:r>
            <a:r>
              <a:rPr lang="en-US" dirty="0" smtClean="0"/>
              <a:t> fungi) when seeding in trays</a:t>
            </a:r>
          </a:p>
          <a:p>
            <a:pPr lvl="1"/>
            <a:r>
              <a:rPr lang="en-US" dirty="0" smtClean="0">
                <a:hlinkClick r:id="rId2"/>
              </a:rPr>
              <a:t>http://www.growbetterfood.com/files/8514/0677/0001/Bio-Coat_Gold.pdf</a:t>
            </a:r>
            <a:endParaRPr lang="en-US" dirty="0" smtClean="0"/>
          </a:p>
          <a:p>
            <a:r>
              <a:rPr lang="en-US" dirty="0" err="1" smtClean="0"/>
              <a:t>Neptunes</a:t>
            </a:r>
            <a:r>
              <a:rPr lang="en-US" dirty="0" smtClean="0"/>
              <a:t> Harvest (fish emulsion)/kelp mix 2% with water when planting and every other week as needed, also use this as a foliar spray</a:t>
            </a:r>
          </a:p>
          <a:p>
            <a:r>
              <a:rPr lang="en-US" dirty="0" smtClean="0"/>
              <a:t>Hay or straw mulch, plastic for warmth, keep the ground covered</a:t>
            </a:r>
          </a:p>
          <a:p>
            <a:r>
              <a:rPr lang="en-US" dirty="0" smtClean="0"/>
              <a:t>Nitrogen sources: Neptune’s Harvest, soybean meal, </a:t>
            </a:r>
            <a:r>
              <a:rPr lang="en-US" dirty="0" err="1" smtClean="0"/>
              <a:t>Kreher’s</a:t>
            </a:r>
            <a:r>
              <a:rPr lang="en-US" dirty="0" smtClean="0"/>
              <a:t> composted chicken manure, alfalfa meal</a:t>
            </a:r>
          </a:p>
          <a:p>
            <a:r>
              <a:rPr lang="en-US" dirty="0" smtClean="0"/>
              <a:t>Minerals and trace elements per soil test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Sweet Potato and </a:t>
            </a:r>
            <a:r>
              <a:rPr lang="en-US" sz="4000" dirty="0" err="1" smtClean="0"/>
              <a:t>Romanesco</a:t>
            </a:r>
            <a:r>
              <a:rPr lang="en-US" sz="4000" dirty="0" smtClean="0"/>
              <a:t> Cauliflower</a:t>
            </a:r>
            <a:endParaRPr lang="en-US" sz="4000" dirty="0"/>
          </a:p>
        </p:txBody>
      </p:sp>
      <p:pic>
        <p:nvPicPr>
          <p:cNvPr id="4" name="Content Placeholder 3" descr="IMG_3746.jpg"/>
          <p:cNvPicPr>
            <a:picLocks noGrp="1" noChangeAspect="1"/>
          </p:cNvPicPr>
          <p:nvPr>
            <p:ph idx="1"/>
          </p:nvPr>
        </p:nvPicPr>
        <p:blipFill>
          <a:blip r:embed="rId2"/>
          <a:srcRect l="-62176" r="-62176"/>
          <a:stretch>
            <a:fillRect/>
          </a:stretch>
        </p:blipFill>
        <p:spPr>
          <a:xfrm>
            <a:off x="-1396573" y="1457979"/>
            <a:ext cx="7274859" cy="4571999"/>
          </a:xfrm>
        </p:spPr>
      </p:pic>
      <p:pic>
        <p:nvPicPr>
          <p:cNvPr id="5" name="Picture 4" descr="IMG_411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6833" y="1457979"/>
            <a:ext cx="4917167" cy="4571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Themes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Why grow your own organic food?</a:t>
            </a:r>
          </a:p>
          <a:p>
            <a:r>
              <a:rPr lang="en-US" dirty="0" smtClean="0"/>
              <a:t>Practice standards of certified organic operations</a:t>
            </a:r>
          </a:p>
          <a:p>
            <a:r>
              <a:rPr lang="en-US" dirty="0" smtClean="0"/>
              <a:t>It’s not your fault, it’s the soil – fertility</a:t>
            </a:r>
          </a:p>
          <a:p>
            <a:r>
              <a:rPr lang="en-US" dirty="0" smtClean="0"/>
              <a:t>Seed and Seedlings</a:t>
            </a:r>
          </a:p>
          <a:p>
            <a:r>
              <a:rPr lang="en-US" dirty="0" smtClean="0"/>
              <a:t>Seasonal calendar </a:t>
            </a:r>
          </a:p>
          <a:p>
            <a:r>
              <a:rPr lang="en-US" dirty="0" smtClean="0"/>
              <a:t>Tips and resources to help you succeed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OMRI approved Pest Solutions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Cabbage worms, cabbage </a:t>
            </a:r>
            <a:r>
              <a:rPr lang="en-US" dirty="0" err="1" smtClean="0"/>
              <a:t>lopers</a:t>
            </a:r>
            <a:r>
              <a:rPr lang="en-US" dirty="0" smtClean="0"/>
              <a:t>, tomato hornworm:</a:t>
            </a:r>
          </a:p>
          <a:p>
            <a:pPr lvl="1"/>
            <a:r>
              <a:rPr lang="en-US" dirty="0" err="1" smtClean="0"/>
              <a:t>Dipel</a:t>
            </a:r>
            <a:r>
              <a:rPr lang="en-US" dirty="0" smtClean="0"/>
              <a:t> : bacillus </a:t>
            </a:r>
            <a:r>
              <a:rPr lang="en-US" dirty="0" err="1" smtClean="0"/>
              <a:t>thuringiensis</a:t>
            </a:r>
            <a:r>
              <a:rPr lang="en-US" dirty="0" smtClean="0"/>
              <a:t> : dusk to avoid bees </a:t>
            </a:r>
          </a:p>
          <a:p>
            <a:r>
              <a:rPr lang="en-US" dirty="0" smtClean="0"/>
              <a:t>Fall Aphids: </a:t>
            </a:r>
            <a:r>
              <a:rPr lang="en-US" dirty="0" err="1" smtClean="0"/>
              <a:t>Safersoap</a:t>
            </a:r>
            <a:endParaRPr lang="en-US" dirty="0" smtClean="0"/>
          </a:p>
          <a:p>
            <a:r>
              <a:rPr lang="en-US" dirty="0" smtClean="0"/>
              <a:t>Ground hog, rabbits : </a:t>
            </a:r>
            <a:r>
              <a:rPr lang="en-US" dirty="0" err="1" smtClean="0"/>
              <a:t>Plantskydd</a:t>
            </a:r>
            <a:r>
              <a:rPr lang="en-US" dirty="0" smtClean="0"/>
              <a:t> sprayed around perimeter of bed</a:t>
            </a:r>
          </a:p>
          <a:p>
            <a:r>
              <a:rPr lang="en-US" dirty="0" smtClean="0"/>
              <a:t>Deer: Electric wire powered by solar box - </a:t>
            </a:r>
            <a:r>
              <a:rPr lang="en-US" dirty="0" err="1" smtClean="0"/>
              <a:t>Deerbusters</a:t>
            </a:r>
            <a:endParaRPr lang="en-US" dirty="0" smtClean="0"/>
          </a:p>
          <a:p>
            <a:r>
              <a:rPr lang="en-US" dirty="0" smtClean="0"/>
              <a:t>Cucumber and flea beetles, potato beetles: Row cover, hand picking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Planting Garlic Fall</a:t>
            </a:r>
            <a:endParaRPr lang="en-US" dirty="0"/>
          </a:p>
        </p:txBody>
      </p:sp>
      <p:pic>
        <p:nvPicPr>
          <p:cNvPr id="4" name="Content Placeholder 3" descr="IMG_283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62639" r="-62639"/>
          <a:stretch>
            <a:fillRect/>
          </a:stretch>
        </p:blipFill>
        <p:spPr>
          <a:xfrm>
            <a:off x="-1904573" y="1586753"/>
            <a:ext cx="7691719" cy="4571999"/>
          </a:xfrm>
        </p:spPr>
      </p:pic>
      <p:pic>
        <p:nvPicPr>
          <p:cNvPr id="5" name="Picture 4" descr="photo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9446" y="1533004"/>
            <a:ext cx="3454320" cy="4625748"/>
          </a:xfrm>
          <a:prstGeom prst="rect">
            <a:avLst/>
          </a:prstGeom>
        </p:spPr>
      </p:pic>
      <p:pic>
        <p:nvPicPr>
          <p:cNvPr id="6" name="Picture 5" descr="IMG_403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4689" y="1533004"/>
            <a:ext cx="3469311" cy="46257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Harvesting Garlic July</a:t>
            </a:r>
            <a:endParaRPr lang="en-US" dirty="0"/>
          </a:p>
        </p:txBody>
      </p:sp>
      <p:pic>
        <p:nvPicPr>
          <p:cNvPr id="4" name="Content Placeholder 3" descr="IMG_3699.jpg"/>
          <p:cNvPicPr>
            <a:picLocks noGrp="1" noChangeAspect="1"/>
          </p:cNvPicPr>
          <p:nvPr>
            <p:ph idx="1"/>
          </p:nvPr>
        </p:nvPicPr>
        <p:blipFill>
          <a:blip r:embed="rId2"/>
          <a:srcRect l="-34132" r="-34132"/>
          <a:stretch>
            <a:fillRect/>
          </a:stretch>
        </p:blipFill>
        <p:spPr>
          <a:xfrm>
            <a:off x="-1487288" y="1586753"/>
            <a:ext cx="7691719" cy="4571999"/>
          </a:xfrm>
        </p:spPr>
      </p:pic>
      <p:pic>
        <p:nvPicPr>
          <p:cNvPr id="5" name="Picture 4" descr="IMG_370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6171" y="1586753"/>
            <a:ext cx="4571999" cy="45719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87286" y="6404429"/>
            <a:ext cx="5479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Cure garlic for 2-3 weeks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Tying Tomato Plants</a:t>
            </a:r>
            <a:endParaRPr lang="en-US" dirty="0"/>
          </a:p>
        </p:txBody>
      </p:sp>
      <p:pic>
        <p:nvPicPr>
          <p:cNvPr id="4" name="Content Placeholder 3" descr="IMG_2493.jpg"/>
          <p:cNvPicPr>
            <a:picLocks noGrp="1" noChangeAspect="1"/>
          </p:cNvPicPr>
          <p:nvPr>
            <p:ph idx="1"/>
          </p:nvPr>
        </p:nvPicPr>
        <p:blipFill>
          <a:blip r:embed="rId3"/>
          <a:srcRect l="-34132" r="-34132"/>
          <a:stretch>
            <a:fillRect/>
          </a:stretch>
        </p:blipFill>
        <p:spPr>
          <a:xfrm>
            <a:off x="-507573" y="1457979"/>
            <a:ext cx="7691719" cy="4571999"/>
          </a:xfrm>
        </p:spPr>
      </p:pic>
      <p:pic>
        <p:nvPicPr>
          <p:cNvPr id="5" name="IMG_2667.m4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660572" y="1457979"/>
            <a:ext cx="2551622" cy="45362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Trellis for snap peas and </a:t>
            </a:r>
            <a:br>
              <a:rPr lang="en-US" sz="4000" dirty="0" smtClean="0"/>
            </a:br>
            <a:r>
              <a:rPr lang="en-US" sz="4000" dirty="0" smtClean="0"/>
              <a:t>pole beans - </a:t>
            </a:r>
            <a:r>
              <a:rPr lang="en-US" sz="4000" dirty="0" err="1" smtClean="0"/>
              <a:t>Hortonovo</a:t>
            </a:r>
            <a:endParaRPr lang="en-US" sz="40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Green Manure – Cover Crops</a:t>
            </a:r>
            <a:endParaRPr lang="en-US" sz="4000" dirty="0"/>
          </a:p>
        </p:txBody>
      </p:sp>
      <p:pic>
        <p:nvPicPr>
          <p:cNvPr id="4" name="Content Placeholder 3" descr="IMG_408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62176" r="-62176"/>
          <a:stretch>
            <a:fillRect/>
          </a:stretch>
        </p:blipFill>
        <p:spPr>
          <a:xfrm>
            <a:off x="-1995287" y="1586753"/>
            <a:ext cx="7691719" cy="4571999"/>
          </a:xfrm>
        </p:spPr>
      </p:pic>
      <p:pic>
        <p:nvPicPr>
          <p:cNvPr id="5" name="Picture 4" descr="IMG_269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8793" y="1628186"/>
            <a:ext cx="4281592" cy="3197814"/>
          </a:xfrm>
          <a:prstGeom prst="rect">
            <a:avLst/>
          </a:prstGeom>
        </p:spPr>
      </p:pic>
      <p:pic>
        <p:nvPicPr>
          <p:cNvPr id="6" name="Picture 5" descr="IMG_367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3860" y="2963333"/>
            <a:ext cx="2794000" cy="37253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0000" y="5243286"/>
            <a:ext cx="15602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Oats, peas, vetch and buckwheat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Tending your own patch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When you add compost and build humus in your soil you are helping to pull carbon out of the atmosphere and put it  back into the soil</a:t>
            </a:r>
          </a:p>
          <a:p>
            <a:r>
              <a:rPr lang="en-US" dirty="0" smtClean="0"/>
              <a:t>When you grow your own food, you are growing your own nutrition</a:t>
            </a:r>
          </a:p>
          <a:p>
            <a:r>
              <a:rPr lang="en-US" dirty="0" smtClean="0"/>
              <a:t>When you grow organically you are protecting our environment and our natural resources</a:t>
            </a:r>
          </a:p>
          <a:p>
            <a:r>
              <a:rPr lang="en-US" dirty="0" smtClean="0"/>
              <a:t>60% of Hopkinton residents are on well water vulnerable to contamination</a:t>
            </a:r>
          </a:p>
          <a:p>
            <a:r>
              <a:rPr lang="en-US" dirty="0" smtClean="0"/>
              <a:t>Don’t forget about your lawn, certified organic landscapers can be located here. If you are doing your own lawn, please see NOFA tools for organic land care.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nofa.organiclandcare.net</a:t>
            </a:r>
            <a:r>
              <a:rPr lang="en-US" dirty="0" smtClean="0"/>
              <a:t>/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Weston Nurseries and </a:t>
            </a:r>
            <a:br>
              <a:rPr lang="en-US" sz="3200" dirty="0" smtClean="0"/>
            </a:br>
            <a:r>
              <a:rPr lang="en-US" sz="3200" dirty="0" smtClean="0"/>
              <a:t>Angels Garden Center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Neptune’s Harvest Fish &amp; Seaweed </a:t>
            </a:r>
          </a:p>
          <a:p>
            <a:r>
              <a:rPr lang="en-US" dirty="0" smtClean="0"/>
              <a:t>Neptune’s Harvest Seaweed </a:t>
            </a:r>
          </a:p>
          <a:p>
            <a:r>
              <a:rPr lang="en-US" dirty="0" smtClean="0"/>
              <a:t>Coast of Maine soil and compost: Angels &amp; Weston </a:t>
            </a:r>
          </a:p>
          <a:p>
            <a:r>
              <a:rPr lang="en-US" dirty="0" smtClean="0"/>
              <a:t>Botanical Interests seeds – some are OG look for the USDA OG label </a:t>
            </a:r>
          </a:p>
          <a:p>
            <a:r>
              <a:rPr lang="en-US" dirty="0" smtClean="0"/>
              <a:t>High Mowing Organic Seeds: Angels</a:t>
            </a:r>
          </a:p>
          <a:p>
            <a:r>
              <a:rPr lang="en-US" dirty="0" smtClean="0"/>
              <a:t>Just Natural Raised Bed Soil Mix </a:t>
            </a:r>
          </a:p>
          <a:p>
            <a:r>
              <a:rPr lang="en-US" dirty="0" err="1" smtClean="0"/>
              <a:t>Espoma</a:t>
            </a:r>
            <a:r>
              <a:rPr lang="en-US" dirty="0" smtClean="0"/>
              <a:t> – Full line of fertilizers</a:t>
            </a:r>
          </a:p>
          <a:p>
            <a:r>
              <a:rPr lang="en-US" dirty="0" smtClean="0"/>
              <a:t>Other Organic fertilizers: Angels </a:t>
            </a:r>
          </a:p>
          <a:p>
            <a:r>
              <a:rPr lang="en-US" dirty="0" smtClean="0"/>
              <a:t>Garden Gypsum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>
                <a:hlinkClick r:id="rId2"/>
              </a:rPr>
              <a:t>www.Nofamass.org/events</a:t>
            </a:r>
            <a:r>
              <a:rPr lang="en-US" dirty="0" smtClean="0"/>
              <a:t>  – organic workshops for gardeners</a:t>
            </a:r>
          </a:p>
          <a:p>
            <a:r>
              <a:rPr lang="en-US" dirty="0" smtClean="0"/>
              <a:t>NOFA/Mass bulk order open Jan 1-30 for order pick up mid March, potato pick up mid April.  These are supplies not often found near by and consolidated for better pricing.  </a:t>
            </a:r>
          </a:p>
          <a:p>
            <a:r>
              <a:rPr lang="en-US" dirty="0" smtClean="0"/>
              <a:t>www. </a:t>
            </a:r>
            <a:r>
              <a:rPr lang="en-US" dirty="0" err="1" smtClean="0"/>
              <a:t>Rodalewellness.com</a:t>
            </a:r>
            <a:endParaRPr lang="en-US" dirty="0" smtClean="0"/>
          </a:p>
          <a:p>
            <a:r>
              <a:rPr lang="en-US" dirty="0" smtClean="0">
                <a:hlinkClick r:id="rId3"/>
              </a:rPr>
              <a:t>http://www.rodalesorganiclife.com/</a:t>
            </a:r>
            <a:r>
              <a:rPr lang="en-US" dirty="0" smtClean="0"/>
              <a:t> </a:t>
            </a:r>
          </a:p>
          <a:p>
            <a:r>
              <a:rPr lang="en-US" dirty="0" smtClean="0">
                <a:hlinkClick r:id="rId4"/>
              </a:rPr>
              <a:t>http://progressivegrowersinc.com/</a:t>
            </a:r>
            <a:r>
              <a:rPr lang="en-US" dirty="0" smtClean="0"/>
              <a:t> organic inputs in W. Wareham</a:t>
            </a:r>
          </a:p>
          <a:p>
            <a:r>
              <a:rPr lang="en-US" dirty="0" err="1" smtClean="0"/>
              <a:t>Brookdale</a:t>
            </a:r>
            <a:r>
              <a:rPr lang="en-US" dirty="0" smtClean="0"/>
              <a:t> Fruit Farm, Hollis, NH – row cover, weed mat</a:t>
            </a:r>
          </a:p>
          <a:p>
            <a:r>
              <a:rPr lang="en-US" dirty="0" smtClean="0">
                <a:hlinkClick r:id="rId5"/>
              </a:rPr>
              <a:t>https://ag.umass.edu/print/9605</a:t>
            </a:r>
            <a:r>
              <a:rPr lang="en-US" dirty="0" smtClean="0"/>
              <a:t>    regarding winter moths</a:t>
            </a:r>
          </a:p>
          <a:p>
            <a:r>
              <a:rPr lang="en-US" dirty="0" smtClean="0"/>
              <a:t>Johnny’s for hand tools, bed rake, garden knives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Seed Companies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High Mowing Seed, VT 100% organic, non-</a:t>
            </a:r>
            <a:r>
              <a:rPr lang="en-US" dirty="0" err="1" smtClean="0"/>
              <a:t>gmo</a:t>
            </a:r>
            <a:r>
              <a:rPr lang="en-US" dirty="0" smtClean="0"/>
              <a:t> verified</a:t>
            </a:r>
          </a:p>
          <a:p>
            <a:pPr lvl="1"/>
            <a:r>
              <a:rPr lang="en-US" dirty="0" smtClean="0">
                <a:hlinkClick r:id="rId2"/>
              </a:rPr>
              <a:t>www.highmowingseeds.com</a:t>
            </a:r>
            <a:r>
              <a:rPr lang="en-US" dirty="0" smtClean="0"/>
              <a:t> </a:t>
            </a:r>
          </a:p>
          <a:p>
            <a:r>
              <a:rPr lang="en-US" dirty="0" smtClean="0"/>
              <a:t>Johnny’ Selected Seeds, ME </a:t>
            </a:r>
            <a:r>
              <a:rPr lang="en-US" dirty="0" smtClean="0">
                <a:hlinkClick r:id="rId3"/>
              </a:rPr>
              <a:t>http://www.johnnyseeds.com/</a:t>
            </a:r>
            <a:endParaRPr lang="en-US" dirty="0" smtClean="0"/>
          </a:p>
          <a:p>
            <a:r>
              <a:rPr lang="en-US" dirty="0" err="1" smtClean="0"/>
              <a:t>Fedco</a:t>
            </a:r>
            <a:r>
              <a:rPr lang="en-US" dirty="0" smtClean="0"/>
              <a:t>, ME – </a:t>
            </a:r>
            <a:r>
              <a:rPr lang="en-US" dirty="0" smtClean="0">
                <a:hlinkClick r:id="rId4"/>
              </a:rPr>
              <a:t>www.fedcoseeds.com</a:t>
            </a:r>
            <a:endParaRPr lang="en-US" dirty="0" smtClean="0"/>
          </a:p>
          <a:p>
            <a:r>
              <a:rPr lang="en-US" dirty="0" smtClean="0"/>
              <a:t>Territorial Seeds, OR - </a:t>
            </a:r>
            <a:r>
              <a:rPr lang="en-US" dirty="0" smtClean="0">
                <a:hlinkClick r:id="rId5"/>
              </a:rPr>
              <a:t>http://www.territorialseed.com/</a:t>
            </a:r>
            <a:endParaRPr lang="en-US" dirty="0" smtClean="0"/>
          </a:p>
          <a:p>
            <a:r>
              <a:rPr lang="en-US" dirty="0" smtClean="0"/>
              <a:t>Seed Savers Exchange, IA</a:t>
            </a:r>
          </a:p>
          <a:p>
            <a:r>
              <a:rPr lang="en-US" dirty="0" smtClean="0"/>
              <a:t>Maine Potato Lady, ME</a:t>
            </a:r>
          </a:p>
          <a:p>
            <a:r>
              <a:rPr lang="en-US" dirty="0" smtClean="0"/>
              <a:t>Botanical Interests, CO</a:t>
            </a:r>
          </a:p>
          <a:p>
            <a:r>
              <a:rPr lang="en-US" dirty="0" smtClean="0"/>
              <a:t>Southern Seed Exchange, VA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Why grow your own organic food?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Potential for better nutrition –  depending on soil fertility</a:t>
            </a:r>
          </a:p>
          <a:p>
            <a:r>
              <a:rPr lang="en-US" dirty="0" smtClean="0"/>
              <a:t>Take charge of your food supply - opt out of chemical </a:t>
            </a:r>
            <a:r>
              <a:rPr lang="en-US" dirty="0" err="1" smtClean="0"/>
              <a:t>ag</a:t>
            </a:r>
            <a:endParaRPr lang="en-US" dirty="0" smtClean="0"/>
          </a:p>
          <a:p>
            <a:r>
              <a:rPr lang="en-US" dirty="0" smtClean="0"/>
              <a:t>Most widely used herbicide declared carcinogen by WHO</a:t>
            </a:r>
          </a:p>
          <a:p>
            <a:r>
              <a:rPr lang="en-US" dirty="0" smtClean="0"/>
              <a:t>More flavorful food </a:t>
            </a:r>
          </a:p>
          <a:p>
            <a:r>
              <a:rPr lang="en-US" dirty="0" smtClean="0"/>
              <a:t>Teaching kids how food is grown, great family activity</a:t>
            </a:r>
          </a:p>
          <a:p>
            <a:r>
              <a:rPr lang="en-US" dirty="0" smtClean="0"/>
              <a:t>Great exercise, more sunshine, more Vitamin D</a:t>
            </a:r>
          </a:p>
          <a:p>
            <a:r>
              <a:rPr lang="en-US" dirty="0" smtClean="0"/>
              <a:t>Doing your part to improve climate change and the health of your family and neighbors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pic>
        <p:nvPicPr>
          <p:cNvPr id="4" name="Content Placeholder 3" descr="Long Life_H.jpg"/>
          <p:cNvPicPr>
            <a:picLocks noGrp="1" noChangeAspect="1"/>
          </p:cNvPicPr>
          <p:nvPr>
            <p:ph idx="1"/>
          </p:nvPr>
        </p:nvPicPr>
        <p:blipFill>
          <a:blip r:embed="rId2"/>
          <a:srcRect t="-6874" b="-6874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Tomato Picking</a:t>
            </a:r>
            <a:endParaRPr lang="en-US" dirty="0"/>
          </a:p>
        </p:txBody>
      </p:sp>
      <p:pic>
        <p:nvPicPr>
          <p:cNvPr id="4" name="Content Placeholder 3" descr="IMG_3666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3099" r="-13099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Certified Organic in the backyard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Organic practice standards:</a:t>
            </a:r>
          </a:p>
          <a:p>
            <a:pPr lvl="1"/>
            <a:r>
              <a:rPr lang="en-US" dirty="0" smtClean="0"/>
              <a:t>Certified organic seed and planting stock</a:t>
            </a:r>
          </a:p>
          <a:p>
            <a:pPr lvl="2"/>
            <a:r>
              <a:rPr lang="en-US" dirty="0" smtClean="0"/>
              <a:t>Safe Seed Pledge – no GMOs used</a:t>
            </a:r>
          </a:p>
          <a:p>
            <a:pPr lvl="1"/>
            <a:r>
              <a:rPr lang="en-US" dirty="0" smtClean="0"/>
              <a:t>Soil fertility and crop nutrient management</a:t>
            </a:r>
          </a:p>
          <a:p>
            <a:pPr lvl="2"/>
            <a:r>
              <a:rPr lang="en-US" dirty="0" smtClean="0"/>
              <a:t>Compost approved for OG use  </a:t>
            </a:r>
          </a:p>
          <a:p>
            <a:pPr lvl="1"/>
            <a:r>
              <a:rPr lang="en-US" dirty="0" smtClean="0"/>
              <a:t>Crop rotation -  including cover crop</a:t>
            </a:r>
          </a:p>
          <a:p>
            <a:pPr lvl="2"/>
            <a:r>
              <a:rPr lang="en-US" dirty="0" smtClean="0"/>
              <a:t>Improve soil organic matter</a:t>
            </a:r>
          </a:p>
          <a:p>
            <a:pPr lvl="2"/>
            <a:r>
              <a:rPr lang="en-US" dirty="0" smtClean="0"/>
              <a:t>Manage deficient or excess plant nutrients</a:t>
            </a:r>
          </a:p>
          <a:p>
            <a:pPr lvl="2"/>
            <a:r>
              <a:rPr lang="en-US" dirty="0" smtClean="0"/>
              <a:t>Provide erosion control</a:t>
            </a:r>
          </a:p>
          <a:p>
            <a:pPr lvl="1"/>
            <a:r>
              <a:rPr lang="en-US" dirty="0" smtClean="0"/>
              <a:t>Must use practices that prevent crop pests, weeds and diseases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pic>
        <p:nvPicPr>
          <p:cNvPr id="4" name="Picture 3" descr="USDA-Organic-Se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5107" y="1586753"/>
            <a:ext cx="1332753" cy="13327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Certified Organic in the backyard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Record keeping of all practices – </a:t>
            </a:r>
          </a:p>
          <a:p>
            <a:r>
              <a:rPr lang="en-US" dirty="0" smtClean="0"/>
              <a:t>Audit trail from seed to sale</a:t>
            </a:r>
          </a:p>
          <a:p>
            <a:r>
              <a:rPr lang="en-US" dirty="0" smtClean="0"/>
              <a:t>Allowed and prohibited substances, methods and ingredients in organic production and handling </a:t>
            </a:r>
          </a:p>
          <a:p>
            <a:pPr lvl="1"/>
            <a:r>
              <a:rPr lang="en-US" dirty="0" smtClean="0"/>
              <a:t>Use Organic Materials Review Institute (OMRI) approved products or look up on website </a:t>
            </a:r>
            <a:r>
              <a:rPr lang="en-US" dirty="0" smtClean="0">
                <a:hlinkClick r:id="rId2"/>
              </a:rPr>
              <a:t>www.omri.org</a:t>
            </a:r>
            <a:endParaRPr lang="en-US" dirty="0" smtClean="0"/>
          </a:p>
          <a:p>
            <a:pPr lvl="1"/>
            <a:r>
              <a:rPr lang="en-US" dirty="0" smtClean="0"/>
              <a:t>Few synthetics are approved, no treated lumber </a:t>
            </a:r>
          </a:p>
          <a:p>
            <a:r>
              <a:rPr lang="en-US" dirty="0" smtClean="0"/>
              <a:t>Production practices must maintain or improve the natural resources</a:t>
            </a:r>
          </a:p>
          <a:p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party inspector visits annually and verifies practice</a:t>
            </a:r>
          </a:p>
          <a:p>
            <a:endParaRPr lang="en-US" dirty="0"/>
          </a:p>
        </p:txBody>
      </p:sp>
      <p:pic>
        <p:nvPicPr>
          <p:cNvPr id="4" name="Picture 3" descr="USDA-Organic-Sea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5107" y="1586753"/>
            <a:ext cx="1332753" cy="13327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Soil Fertility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Fertility needs to be put back and maintained for one to grow food that is nutritious, resists insect and disease pressure.  </a:t>
            </a:r>
          </a:p>
          <a:p>
            <a:r>
              <a:rPr lang="en-US" dirty="0" smtClean="0"/>
              <a:t>Conventional growers focus on the plant,  organic growers focus on the soil.  </a:t>
            </a:r>
          </a:p>
          <a:p>
            <a:r>
              <a:rPr lang="en-US" dirty="0" smtClean="0"/>
              <a:t>Soil Testing creates a baseline and helps you understand what inputs/minerals you need  to grow good food</a:t>
            </a:r>
          </a:p>
          <a:p>
            <a:pPr lvl="1"/>
            <a:r>
              <a:rPr lang="en-US" dirty="0" smtClean="0"/>
              <a:t>UMass Amherst Soil Testing lab – simple and basic</a:t>
            </a:r>
          </a:p>
          <a:p>
            <a:pPr lvl="1"/>
            <a:r>
              <a:rPr lang="en-US" dirty="0" smtClean="0"/>
              <a:t>Logan Labs if you are using </a:t>
            </a:r>
            <a:r>
              <a:rPr lang="en-US" dirty="0" err="1" smtClean="0"/>
              <a:t>Organicalc</a:t>
            </a:r>
            <a:r>
              <a:rPr lang="en-US" dirty="0" smtClean="0"/>
              <a:t> and “the Intelligent Gardener” by Steve Solomon – mineral balancing for better nutrition </a:t>
            </a:r>
          </a:p>
          <a:p>
            <a:pPr lvl="2"/>
            <a:r>
              <a:rPr lang="en-US" dirty="0" smtClean="0">
                <a:hlinkClick r:id="rId2"/>
              </a:rPr>
              <a:t>http://loganlabs.com/doc/submissionworksheet.pdf</a:t>
            </a:r>
            <a:endParaRPr lang="en-US" dirty="0" smtClean="0"/>
          </a:p>
          <a:p>
            <a:pPr lvl="2"/>
            <a:r>
              <a:rPr lang="en-US" dirty="0" smtClean="0">
                <a:hlinkClick r:id="rId3"/>
              </a:rPr>
              <a:t>http://loganlabs.com/doc/Soil-Report-Sample.pdf</a:t>
            </a:r>
            <a:r>
              <a:rPr lang="en-US" dirty="0" smtClean="0"/>
              <a:t> </a:t>
            </a:r>
          </a:p>
          <a:p>
            <a:pPr lvl="2"/>
            <a:r>
              <a:rPr lang="en-US" dirty="0" smtClean="0">
                <a:hlinkClick r:id="rId4"/>
              </a:rPr>
              <a:t>https://growabundant.com/organicalc-logan-labs/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The Ideal Soil – Balancing Nutrients 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Calcium 68%</a:t>
            </a:r>
          </a:p>
          <a:p>
            <a:r>
              <a:rPr lang="en-US" dirty="0" smtClean="0"/>
              <a:t>Magnesium 12%</a:t>
            </a:r>
          </a:p>
          <a:p>
            <a:r>
              <a:rPr lang="en-US" dirty="0" smtClean="0"/>
              <a:t>Potassium 4%</a:t>
            </a:r>
          </a:p>
          <a:p>
            <a:r>
              <a:rPr lang="en-US" dirty="0" smtClean="0"/>
              <a:t>Sodium 2%</a:t>
            </a:r>
          </a:p>
          <a:p>
            <a:r>
              <a:rPr lang="en-US" dirty="0" smtClean="0"/>
              <a:t>Other bases (Copper, Zinc, Manganese, Boron, Cobalt, Selenium, Iron)</a:t>
            </a:r>
          </a:p>
          <a:p>
            <a:r>
              <a:rPr lang="en-US" u="sng" dirty="0" smtClean="0"/>
              <a:t>Hydrogen 10%</a:t>
            </a:r>
          </a:p>
          <a:p>
            <a:r>
              <a:rPr lang="en-US" b="1" dirty="0" smtClean="0"/>
              <a:t>Total 100% a soil such as this will self adjust to 6.5 pH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Soil Fertility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Compost C:N ration 25:1 to 30:1</a:t>
            </a:r>
          </a:p>
          <a:p>
            <a:pPr lvl="1"/>
            <a:r>
              <a:rPr lang="en-US" dirty="0" smtClean="0"/>
              <a:t>Compost approved for organic use  - Vermont Compost, Coast of Maine</a:t>
            </a:r>
          </a:p>
          <a:p>
            <a:pPr lvl="1"/>
            <a:r>
              <a:rPr lang="en-US" dirty="0" smtClean="0">
                <a:hlinkClick r:id="rId2"/>
              </a:rPr>
              <a:t>http://klickitatcounty.org/SolidWaste/fileshtml/organics/compostcalc.htm</a:t>
            </a:r>
            <a:endParaRPr lang="en-US" dirty="0" smtClean="0"/>
          </a:p>
          <a:p>
            <a:r>
              <a:rPr lang="en-US" dirty="0" smtClean="0"/>
              <a:t>Green manure (cover crop) oats, peas &amp; vetch winter kills</a:t>
            </a:r>
          </a:p>
          <a:p>
            <a:r>
              <a:rPr lang="en-US" dirty="0" smtClean="0"/>
              <a:t>Natural Mulch: hay and straw around plants; cardboard, clover, weed guard </a:t>
            </a:r>
          </a:p>
          <a:p>
            <a:r>
              <a:rPr lang="en-US" dirty="0" smtClean="0"/>
              <a:t>Nutrients from all these sources become available to plants through the biological and chemical actions 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Venture">
  <a:themeElements>
    <a:clrScheme name="Venture">
      <a:dk1>
        <a:sysClr val="windowText" lastClr="000000"/>
      </a:dk1>
      <a:lt1>
        <a:sysClr val="window" lastClr="FFFFFF"/>
      </a:lt1>
      <a:dk2>
        <a:srgbClr val="738450"/>
      </a:dk2>
      <a:lt2>
        <a:srgbClr val="E8E9D1"/>
      </a:lt2>
      <a:accent1>
        <a:srgbClr val="9EB060"/>
      </a:accent1>
      <a:accent2>
        <a:srgbClr val="D09A08"/>
      </a:accent2>
      <a:accent3>
        <a:srgbClr val="F2EC86"/>
      </a:accent3>
      <a:accent4>
        <a:srgbClr val="824F1C"/>
      </a:accent4>
      <a:accent5>
        <a:srgbClr val="511818"/>
      </a:accent5>
      <a:accent6>
        <a:srgbClr val="553876"/>
      </a:accent6>
      <a:hlink>
        <a:srgbClr val="929547"/>
      </a:hlink>
      <a:folHlink>
        <a:srgbClr val="56633C"/>
      </a:folHlink>
    </a:clrScheme>
    <a:fontScheme name="Venture">
      <a:majorFont>
        <a:latin typeface="Calisto MT"/>
        <a:ea typeface=""/>
        <a:cs typeface=""/>
        <a:font script="Jpan" typeface="ＭＳ Ｐ明朝"/>
      </a:majorFont>
      <a:minorFont>
        <a:latin typeface="Calisto MT"/>
        <a:ea typeface=""/>
        <a:cs typeface=""/>
        <a:font script="Jpan" typeface="ＭＳ Ｐ明朝"/>
      </a:minorFont>
    </a:fontScheme>
    <a:fmtScheme name="Ventur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  <a:alpha val="50000"/>
                <a:satMod val="150000"/>
              </a:schemeClr>
              <a:schemeClr val="phClr">
                <a:tint val="50000"/>
                <a:alpha val="10000"/>
                <a:satMod val="15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alpha val="50000"/>
                <a:satMod val="150000"/>
              </a:schemeClr>
              <a:schemeClr val="phClr">
                <a:tint val="50000"/>
                <a:alpha val="10000"/>
                <a:satMod val="150000"/>
              </a:schemeClr>
            </a:duotone>
          </a:blip>
          <a:stretch/>
        </a:blip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76200" dist="25400" dir="13500000">
              <a:srgbClr val="4B4B4B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3">
            <a:duotone>
              <a:schemeClr val="phClr">
                <a:shade val="10000"/>
                <a:alpha val="30000"/>
                <a:satMod val="60000"/>
              </a:schemeClr>
              <a:schemeClr val="phClr">
                <a:tint val="20000"/>
                <a:alpha val="5000"/>
                <a:satMod val="300000"/>
              </a:schemeClr>
            </a:duotone>
          </a:blip>
          <a:stretch/>
        </a:blipFill>
        <a:blipFill rotWithShape="1">
          <a:blip xmlns:r="http://schemas.openxmlformats.org/officeDocument/2006/relationships" r:embed="rId4">
            <a:duotone>
              <a:schemeClr val="phClr">
                <a:shade val="30000"/>
                <a:alpha val="50000"/>
                <a:satMod val="150000"/>
              </a:schemeClr>
              <a:schemeClr val="phClr">
                <a:tint val="50000"/>
                <a:alpha val="10000"/>
                <a:satMod val="1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Venture.thmx</Template>
  <TotalTime>3691</TotalTime>
  <Words>1396</Words>
  <Application>Microsoft Macintosh PowerPoint</Application>
  <PresentationFormat>On-screen Show (4:3)</PresentationFormat>
  <Paragraphs>157</Paragraphs>
  <Slides>30</Slides>
  <Notes>0</Notes>
  <HiddenSlides>0</HiddenSlides>
  <MMClips>1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Venture</vt:lpstr>
      <vt:lpstr>Organic Gardening Fundamentals</vt:lpstr>
      <vt:lpstr>Themes</vt:lpstr>
      <vt:lpstr>Why grow your own organic food?</vt:lpstr>
      <vt:lpstr>Tomato Picking</vt:lpstr>
      <vt:lpstr>Certified Organic in the backyard</vt:lpstr>
      <vt:lpstr>Certified Organic in the backyard</vt:lpstr>
      <vt:lpstr>Soil Fertility</vt:lpstr>
      <vt:lpstr>The Ideal Soil – Balancing Nutrients </vt:lpstr>
      <vt:lpstr>Soil Fertility</vt:lpstr>
      <vt:lpstr>Soil Food Web</vt:lpstr>
      <vt:lpstr>Organic Seed</vt:lpstr>
      <vt:lpstr>Seedlings</vt:lpstr>
      <vt:lpstr>Growing calendar</vt:lpstr>
      <vt:lpstr>Inside Shop Lights</vt:lpstr>
      <vt:lpstr>Onions &amp; kale move outside in March to unheated hoophouse</vt:lpstr>
      <vt:lpstr>Cold weather crops planted out in April protected by caterpillar</vt:lpstr>
      <vt:lpstr>Beans and tomato harvest</vt:lpstr>
      <vt:lpstr>Key Ingredients for Enhanced Fertility</vt:lpstr>
      <vt:lpstr>Sweet Potato and Romanesco Cauliflower</vt:lpstr>
      <vt:lpstr>OMRI approved Pest Solutions</vt:lpstr>
      <vt:lpstr>Planting Garlic Fall</vt:lpstr>
      <vt:lpstr>Harvesting Garlic July</vt:lpstr>
      <vt:lpstr>Tying Tomato Plants</vt:lpstr>
      <vt:lpstr>Trellis for snap peas and  pole beans - Hortonovo</vt:lpstr>
      <vt:lpstr>Green Manure – Cover Crops</vt:lpstr>
      <vt:lpstr>Tending your own patch </vt:lpstr>
      <vt:lpstr>Weston Nurseries and  Angels Garden Center </vt:lpstr>
      <vt:lpstr>Resources</vt:lpstr>
      <vt:lpstr>Seed Companies</vt:lpstr>
      <vt:lpstr>Thank you!</vt:lpstr>
    </vt:vector>
  </TitlesOfParts>
  <Manager/>
  <Company>Long Life Farm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Laura Davis</dc:creator>
  <cp:keywords/>
  <dc:description/>
  <cp:lastModifiedBy>Laura Davis</cp:lastModifiedBy>
  <cp:revision>30</cp:revision>
  <dcterms:created xsi:type="dcterms:W3CDTF">2016-04-02T09:20:10Z</dcterms:created>
  <dcterms:modified xsi:type="dcterms:W3CDTF">2016-04-02T09:31:31Z</dcterms:modified>
  <cp:category/>
</cp:coreProperties>
</file>